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21.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notesSlides/notesSlide3.xml" ContentType="application/vnd.openxmlformats-officedocument.presentationml.notesSlide+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4.xml" ContentType="application/vnd.openxmlformats-officedocument.presentationml.notesSlid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notesSlides/notesSlide2.xml" ContentType="application/vnd.openxmlformats-officedocument.presentationml.notesSlid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notesSlides/notesSlide1.xml" ContentType="application/vnd.openxmlformats-officedocument.presentationml.notesSlide+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notesSlides/notesSlide6.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6.xml" ContentType="application/vnd.openxmlformats-officedocument.presentationml.notesSlide+xml"/>
  <Override PartName="/ppt/notesSlides/notesSlide5.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1" r:id="rId2"/>
  </p:sldMasterIdLst>
  <p:notesMasterIdLst>
    <p:notesMasterId r:id="rId26"/>
  </p:notesMasterIdLst>
  <p:sldIdLst>
    <p:sldId id="256" r:id="rId3"/>
    <p:sldId id="282"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329" r:id="rId21"/>
    <p:sldId id="330" r:id="rId22"/>
    <p:sldId id="331" r:id="rId23"/>
    <p:sldId id="332" r:id="rId24"/>
    <p:sldId id="312" r:id="rId25"/>
  </p:sldIdLst>
  <p:sldSz cx="9144000" cy="6858000" type="screen4x3"/>
  <p:notesSz cx="7023100" cy="9269413"/>
  <p:defaultTextStyle>
    <a:defPPr>
      <a:defRPr lang="en-GB"/>
    </a:defPPr>
    <a:lvl1pPr algn="l" rtl="0" fontAlgn="base">
      <a:spcBef>
        <a:spcPct val="0"/>
      </a:spcBef>
      <a:spcAft>
        <a:spcPct val="0"/>
      </a:spcAft>
      <a:defRPr sz="2400" kern="1200">
        <a:solidFill>
          <a:schemeClr val="bg1"/>
        </a:solidFill>
        <a:latin typeface="Times New Roman" pitchFamily="18" charset="0"/>
        <a:ea typeface="MS PGothic" pitchFamily="34" charset="-128"/>
        <a:cs typeface="Arial" pitchFamily="34" charset="0"/>
      </a:defRPr>
    </a:lvl1pPr>
    <a:lvl2pPr marL="457200" algn="l" rtl="0" fontAlgn="base">
      <a:spcBef>
        <a:spcPct val="0"/>
      </a:spcBef>
      <a:spcAft>
        <a:spcPct val="0"/>
      </a:spcAft>
      <a:defRPr sz="2400" kern="1200">
        <a:solidFill>
          <a:schemeClr val="bg1"/>
        </a:solidFill>
        <a:latin typeface="Times New Roman" pitchFamily="18" charset="0"/>
        <a:ea typeface="MS PGothic" pitchFamily="34" charset="-128"/>
        <a:cs typeface="Arial" pitchFamily="34" charset="0"/>
      </a:defRPr>
    </a:lvl2pPr>
    <a:lvl3pPr marL="914400" algn="l" rtl="0" fontAlgn="base">
      <a:spcBef>
        <a:spcPct val="0"/>
      </a:spcBef>
      <a:spcAft>
        <a:spcPct val="0"/>
      </a:spcAft>
      <a:defRPr sz="2400" kern="1200">
        <a:solidFill>
          <a:schemeClr val="bg1"/>
        </a:solidFill>
        <a:latin typeface="Times New Roman" pitchFamily="18" charset="0"/>
        <a:ea typeface="MS PGothic" pitchFamily="34" charset="-128"/>
        <a:cs typeface="Arial" pitchFamily="34" charset="0"/>
      </a:defRPr>
    </a:lvl3pPr>
    <a:lvl4pPr marL="1371600" algn="l" rtl="0" fontAlgn="base">
      <a:spcBef>
        <a:spcPct val="0"/>
      </a:spcBef>
      <a:spcAft>
        <a:spcPct val="0"/>
      </a:spcAft>
      <a:defRPr sz="2400" kern="1200">
        <a:solidFill>
          <a:schemeClr val="bg1"/>
        </a:solidFill>
        <a:latin typeface="Times New Roman" pitchFamily="18" charset="0"/>
        <a:ea typeface="MS PGothic" pitchFamily="34" charset="-128"/>
        <a:cs typeface="Arial" pitchFamily="34" charset="0"/>
      </a:defRPr>
    </a:lvl4pPr>
    <a:lvl5pPr marL="1828800" algn="l" rtl="0" fontAlgn="base">
      <a:spcBef>
        <a:spcPct val="0"/>
      </a:spcBef>
      <a:spcAft>
        <a:spcPct val="0"/>
      </a:spcAft>
      <a:defRPr sz="2400" kern="1200">
        <a:solidFill>
          <a:schemeClr val="bg1"/>
        </a:solidFill>
        <a:latin typeface="Times New Roman" pitchFamily="18" charset="0"/>
        <a:ea typeface="MS PGothic" pitchFamily="34" charset="-128"/>
        <a:cs typeface="Arial" pitchFamily="34" charset="0"/>
      </a:defRPr>
    </a:lvl5pPr>
    <a:lvl6pPr marL="2286000" algn="l" defTabSz="914400" rtl="0" eaLnBrk="1" latinLnBrk="0" hangingPunct="1">
      <a:defRPr sz="2400" kern="1200">
        <a:solidFill>
          <a:schemeClr val="bg1"/>
        </a:solidFill>
        <a:latin typeface="Times New Roman" pitchFamily="18" charset="0"/>
        <a:ea typeface="MS PGothic" pitchFamily="34" charset="-128"/>
        <a:cs typeface="Arial" pitchFamily="34" charset="0"/>
      </a:defRPr>
    </a:lvl6pPr>
    <a:lvl7pPr marL="2743200" algn="l" defTabSz="914400" rtl="0" eaLnBrk="1" latinLnBrk="0" hangingPunct="1">
      <a:defRPr sz="2400" kern="1200">
        <a:solidFill>
          <a:schemeClr val="bg1"/>
        </a:solidFill>
        <a:latin typeface="Times New Roman" pitchFamily="18" charset="0"/>
        <a:ea typeface="MS PGothic" pitchFamily="34" charset="-128"/>
        <a:cs typeface="Arial" pitchFamily="34" charset="0"/>
      </a:defRPr>
    </a:lvl7pPr>
    <a:lvl8pPr marL="3200400" algn="l" defTabSz="914400" rtl="0" eaLnBrk="1" latinLnBrk="0" hangingPunct="1">
      <a:defRPr sz="2400" kern="1200">
        <a:solidFill>
          <a:schemeClr val="bg1"/>
        </a:solidFill>
        <a:latin typeface="Times New Roman" pitchFamily="18" charset="0"/>
        <a:ea typeface="MS PGothic" pitchFamily="34" charset="-128"/>
        <a:cs typeface="Arial" pitchFamily="34" charset="0"/>
      </a:defRPr>
    </a:lvl8pPr>
    <a:lvl9pPr marL="3657600" algn="l" defTabSz="914400" rtl="0" eaLnBrk="1" latinLnBrk="0" hangingPunct="1">
      <a:defRPr sz="2400" kern="1200">
        <a:solidFill>
          <a:schemeClr val="bg1"/>
        </a:solidFill>
        <a:latin typeface="Times New Roman" pitchFamily="18" charset="0"/>
        <a:ea typeface="MS PGothic" pitchFamily="34" charset="-128"/>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83" autoAdjust="0"/>
  </p:normalViewPr>
  <p:slideViewPr>
    <p:cSldViewPr>
      <p:cViewPr varScale="1">
        <p:scale>
          <a:sx n="102" d="100"/>
          <a:sy n="102" d="100"/>
        </p:scale>
        <p:origin x="-1152" y="-84"/>
      </p:cViewPr>
      <p:guideLst>
        <p:guide orient="horz" pos="2160"/>
        <p:guide pos="2880"/>
      </p:guideLst>
    </p:cSldViewPr>
  </p:slideViewPr>
  <p:outlineViewPr>
    <p:cViewPr varScale="1">
      <p:scale>
        <a:sx n="170" d="200"/>
        <a:sy n="170" d="200"/>
      </p:scale>
      <p:origin x="-780" y="-84"/>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6.xml"/></Relationships>
</file>

<file path=ppt/_rels/viewProps.xml.rels><?xml version="1.0" encoding="UTF-8" standalone="yes"?>
<Relationships xmlns="http://schemas.openxmlformats.org/package/2006/relationships"><Relationship Id="rId8" Type="http://schemas.openxmlformats.org/officeDocument/2006/relationships/slide" Target="slides/slide15.xml"/><Relationship Id="rId3" Type="http://schemas.openxmlformats.org/officeDocument/2006/relationships/slide" Target="slides/slide7.xml"/><Relationship Id="rId7" Type="http://schemas.openxmlformats.org/officeDocument/2006/relationships/slide" Target="slides/slide14.xml"/><Relationship Id="rId2" Type="http://schemas.openxmlformats.org/officeDocument/2006/relationships/slide" Target="slides/slide5.xml"/><Relationship Id="rId1" Type="http://schemas.openxmlformats.org/officeDocument/2006/relationships/slide" Target="slides/slide4.xml"/><Relationship Id="rId6" Type="http://schemas.openxmlformats.org/officeDocument/2006/relationships/slide" Target="slides/slide13.xml"/><Relationship Id="rId11" Type="http://schemas.openxmlformats.org/officeDocument/2006/relationships/slide" Target="slides/slide19.xml"/><Relationship Id="rId5" Type="http://schemas.openxmlformats.org/officeDocument/2006/relationships/slide" Target="slides/slide12.xml"/><Relationship Id="rId10" Type="http://schemas.openxmlformats.org/officeDocument/2006/relationships/slide" Target="slides/slide18.xml"/><Relationship Id="rId4" Type="http://schemas.openxmlformats.org/officeDocument/2006/relationships/slide" Target="slides/slide10.xml"/><Relationship Id="rId9" Type="http://schemas.openxmlformats.org/officeDocument/2006/relationships/slide" Target="slides/slide1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AutoShape 1"/>
          <p:cNvSpPr>
            <a:spLocks noChangeArrowheads="1"/>
          </p:cNvSpPr>
          <p:nvPr/>
        </p:nvSpPr>
        <p:spPr bwMode="auto">
          <a:xfrm>
            <a:off x="0" y="0"/>
            <a:ext cx="7024688" cy="92710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US"/>
          </a:p>
        </p:txBody>
      </p:sp>
      <p:sp>
        <p:nvSpPr>
          <p:cNvPr id="19459" name="Rectangle 2"/>
          <p:cNvSpPr>
            <a:spLocks noGrp="1" noRot="1" noChangeAspect="1" noChangeArrowheads="1" noTextEdit="1"/>
          </p:cNvSpPr>
          <p:nvPr>
            <p:ph type="sldImg"/>
          </p:nvPr>
        </p:nvSpPr>
        <p:spPr bwMode="auto">
          <a:xfrm>
            <a:off x="1193800" y="695325"/>
            <a:ext cx="4635500" cy="3476625"/>
          </a:xfrm>
          <a:prstGeom prst="rect">
            <a:avLst/>
          </a:prstGeom>
          <a:solidFill>
            <a:srgbClr val="FFFFFF"/>
          </a:solidFill>
          <a:ln w="9525">
            <a:solidFill>
              <a:srgbClr val="000000"/>
            </a:solidFill>
            <a:miter lim="800000"/>
            <a:headEnd/>
            <a:tailEnd/>
          </a:ln>
        </p:spPr>
      </p:sp>
      <p:sp>
        <p:nvSpPr>
          <p:cNvPr id="2051" name="Text Box 3"/>
          <p:cNvSpPr txBox="1">
            <a:spLocks noGrp="1" noChangeArrowheads="1"/>
          </p:cNvSpPr>
          <p:nvPr>
            <p:ph type="body" idx="1"/>
          </p:nvPr>
        </p:nvSpPr>
        <p:spPr bwMode="auto">
          <a:xfrm>
            <a:off x="701675" y="4403725"/>
            <a:ext cx="5619750" cy="41703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en-US" noProof="0"/>
          </a:p>
        </p:txBody>
      </p:sp>
    </p:spTree>
    <p:extLst>
      <p:ext uri="{BB962C8B-B14F-4D97-AF65-F5344CB8AC3E}">
        <p14:creationId xmlns:p14="http://schemas.microsoft.com/office/powerpoint/2010/main" val="73989118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a:spLocks noGrp="1" noRot="1" noChangeAspect="1" noChangeArrowheads="1" noTextEdit="1"/>
          </p:cNvSpPr>
          <p:nvPr>
            <p:ph type="sldImg"/>
          </p:nvPr>
        </p:nvSpPr>
        <p:spPr>
          <a:ln/>
        </p:spPr>
      </p:sp>
      <p:sp>
        <p:nvSpPr>
          <p:cNvPr id="20483" name="Text Box 2"/>
          <p:cNvSpPr txBox="1">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xfrm>
            <a:off x="3978132" y="8804333"/>
            <a:ext cx="3043343" cy="463471"/>
          </a:xfrm>
          <a:prstGeom prst="rect">
            <a:avLst/>
          </a:prstGeom>
          <a:noFill/>
        </p:spPr>
        <p:txBody>
          <a:bodyPr lIns="93095" tIns="46548" rIns="93095" bIns="46548"/>
          <a:lstStyle>
            <a:lvl1pPr eaLnBrk="0" hangingPunct="0">
              <a:defRPr>
                <a:solidFill>
                  <a:schemeClr val="tx1"/>
                </a:solidFill>
                <a:latin typeface="Arial" pitchFamily="34" charset="0"/>
              </a:defRPr>
            </a:lvl1pPr>
            <a:lvl2pPr marL="756397" indent="-290922" eaLnBrk="0" hangingPunct="0">
              <a:defRPr>
                <a:solidFill>
                  <a:schemeClr val="tx1"/>
                </a:solidFill>
                <a:latin typeface="Arial" pitchFamily="34" charset="0"/>
              </a:defRPr>
            </a:lvl2pPr>
            <a:lvl3pPr marL="1163688" indent="-232738" eaLnBrk="0" hangingPunct="0">
              <a:defRPr>
                <a:solidFill>
                  <a:schemeClr val="tx1"/>
                </a:solidFill>
                <a:latin typeface="Arial" pitchFamily="34" charset="0"/>
              </a:defRPr>
            </a:lvl3pPr>
            <a:lvl4pPr marL="1629164" indent="-232738" eaLnBrk="0" hangingPunct="0">
              <a:defRPr>
                <a:solidFill>
                  <a:schemeClr val="tx1"/>
                </a:solidFill>
                <a:latin typeface="Arial" pitchFamily="34" charset="0"/>
              </a:defRPr>
            </a:lvl4pPr>
            <a:lvl5pPr marL="2094639" indent="-232738" eaLnBrk="0" hangingPunct="0">
              <a:defRPr>
                <a:solidFill>
                  <a:schemeClr val="tx1"/>
                </a:solidFill>
                <a:latin typeface="Arial" pitchFamily="34" charset="0"/>
              </a:defRPr>
            </a:lvl5pPr>
            <a:lvl6pPr marL="2560114" indent="-232738" eaLnBrk="0" fontAlgn="base" hangingPunct="0">
              <a:spcBef>
                <a:spcPct val="0"/>
              </a:spcBef>
              <a:spcAft>
                <a:spcPct val="0"/>
              </a:spcAft>
              <a:defRPr>
                <a:solidFill>
                  <a:schemeClr val="tx1"/>
                </a:solidFill>
                <a:latin typeface="Arial" pitchFamily="34" charset="0"/>
              </a:defRPr>
            </a:lvl6pPr>
            <a:lvl7pPr marL="3025590" indent="-232738" eaLnBrk="0" fontAlgn="base" hangingPunct="0">
              <a:spcBef>
                <a:spcPct val="0"/>
              </a:spcBef>
              <a:spcAft>
                <a:spcPct val="0"/>
              </a:spcAft>
              <a:defRPr>
                <a:solidFill>
                  <a:schemeClr val="tx1"/>
                </a:solidFill>
                <a:latin typeface="Arial" pitchFamily="34" charset="0"/>
              </a:defRPr>
            </a:lvl7pPr>
            <a:lvl8pPr marL="3491065" indent="-232738" eaLnBrk="0" fontAlgn="base" hangingPunct="0">
              <a:spcBef>
                <a:spcPct val="0"/>
              </a:spcBef>
              <a:spcAft>
                <a:spcPct val="0"/>
              </a:spcAft>
              <a:defRPr>
                <a:solidFill>
                  <a:schemeClr val="tx1"/>
                </a:solidFill>
                <a:latin typeface="Arial" pitchFamily="34" charset="0"/>
              </a:defRPr>
            </a:lvl8pPr>
            <a:lvl9pPr marL="3956540" indent="-232738" eaLnBrk="0" fontAlgn="base" hangingPunct="0">
              <a:spcBef>
                <a:spcPct val="0"/>
              </a:spcBef>
              <a:spcAft>
                <a:spcPct val="0"/>
              </a:spcAft>
              <a:defRPr>
                <a:solidFill>
                  <a:schemeClr val="tx1"/>
                </a:solidFill>
                <a:latin typeface="Arial" pitchFamily="34" charset="0"/>
              </a:defRPr>
            </a:lvl9pPr>
          </a:lstStyle>
          <a:p>
            <a:pPr eaLnBrk="1" hangingPunct="1"/>
            <a:fld id="{23A04B43-96D6-456F-8127-D39FBC275637}" type="slidenum">
              <a:rPr lang="en-US" smtClean="0"/>
              <a:pPr eaLnBrk="1" hangingPunct="1"/>
              <a:t>15</a:t>
            </a:fld>
            <a:endParaRPr lang="en-US"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xfrm>
            <a:off x="934789" y="4402971"/>
            <a:ext cx="5153525" cy="4171236"/>
          </a:xfrm>
          <a:noFill/>
        </p:spPr>
        <p:txBody>
          <a:bodyPr/>
          <a:lstStyle/>
          <a:p>
            <a:pPr eaLnBrk="1" hangingPunct="1"/>
            <a:r>
              <a:rPr lang="en-US" smtClean="0">
                <a:latin typeface="Arial" pitchFamily="34" charset="0"/>
              </a:rPr>
              <a:t>The algorithms for Q and FHd are nearly identical, so in the interest of time we’ll examine only Q.</a:t>
            </a:r>
          </a:p>
          <a:p>
            <a:pPr eaLnBrk="1" hangingPunct="1"/>
            <a:r>
              <a:rPr lang="en-US" smtClean="0">
                <a:latin typeface="Arial" pitchFamily="34" charset="0"/>
              </a:rPr>
              <a:t>There are M scan points, with the 3D scan data represented by kx, ky, kz, and phi.</a:t>
            </a:r>
          </a:p>
          <a:p>
            <a:pPr eaLnBrk="1" hangingPunct="1"/>
            <a:r>
              <a:rPr lang="en-US" smtClean="0">
                <a:latin typeface="Arial" pitchFamily="34" charset="0"/>
              </a:rPr>
              <a:t>There are N pixels, with the 3D pixel data represented by x, y, and z (inputs) and Q (output).</a:t>
            </a:r>
          </a:p>
          <a:p>
            <a:pPr eaLnBrk="1" hangingPunct="1"/>
            <a:endParaRPr lang="en-US" smtClean="0">
              <a:latin typeface="Arial" pitchFamily="34" charset="0"/>
            </a:endParaRPr>
          </a:p>
          <a:p>
            <a:pPr eaLnBrk="1" hangingPunct="1"/>
            <a:r>
              <a:rPr lang="en-US" smtClean="0">
                <a:latin typeface="Arial" pitchFamily="34" charset="0"/>
              </a:rPr>
              <a:t>As you can see, the algorithm is embarrassingly data-parallel.</a:t>
            </a:r>
          </a:p>
          <a:p>
            <a:pPr eaLnBrk="1" hangingPunct="1"/>
            <a:r>
              <a:rPr lang="en-US" smtClean="0">
                <a:latin typeface="Arial" pitchFamily="34" charset="0"/>
              </a:rPr>
              <a:t>Each iteration of the outer loop corresponds to a single point of scan data. For that single point of scan data, we first compute the magnitude-squared of phi. Then, the inner loop iterates over all the pixels, because the current scan data point contributes to the value of Q at every pixel. In other words, the value of Q at each pixel depends on every scan point. Clearly, the algorithm is O(MN).</a:t>
            </a:r>
          </a:p>
          <a:p>
            <a:pPr eaLnBrk="1" hangingPunct="1"/>
            <a:endParaRPr lang="en-US" smtClean="0">
              <a:latin typeface="Arial" pitchFamily="34" charset="0"/>
            </a:endParaRPr>
          </a:p>
          <a:p>
            <a:pPr eaLnBrk="1" hangingPunct="1"/>
            <a:r>
              <a:rPr lang="en-US" smtClean="0">
                <a:latin typeface="Arial" pitchFamily="34" charset="0"/>
              </a:rPr>
              <a:t>Examining the inner loop more closely, we see that there are 10 floating-point arithmetic operations, 2 floating-point trig operations, and 10 loads. This instruction mix hints at the bottlenecks we face as we map this algorithm to the G80.</a:t>
            </a:r>
          </a:p>
          <a:p>
            <a:pPr eaLnBrk="1" hangingPunct="1"/>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xfrm>
            <a:off x="3978132" y="8804333"/>
            <a:ext cx="3043343" cy="463471"/>
          </a:xfrm>
          <a:prstGeom prst="rect">
            <a:avLst/>
          </a:prstGeom>
          <a:noFill/>
        </p:spPr>
        <p:txBody>
          <a:bodyPr lIns="93095" tIns="46548" rIns="93095" bIns="46548"/>
          <a:lstStyle>
            <a:lvl1pPr eaLnBrk="0" hangingPunct="0">
              <a:defRPr>
                <a:solidFill>
                  <a:schemeClr val="tx1"/>
                </a:solidFill>
                <a:latin typeface="Arial" pitchFamily="34" charset="0"/>
              </a:defRPr>
            </a:lvl1pPr>
            <a:lvl2pPr marL="756397" indent="-290922" eaLnBrk="0" hangingPunct="0">
              <a:defRPr>
                <a:solidFill>
                  <a:schemeClr val="tx1"/>
                </a:solidFill>
                <a:latin typeface="Arial" pitchFamily="34" charset="0"/>
              </a:defRPr>
            </a:lvl2pPr>
            <a:lvl3pPr marL="1163688" indent="-232738" eaLnBrk="0" hangingPunct="0">
              <a:defRPr>
                <a:solidFill>
                  <a:schemeClr val="tx1"/>
                </a:solidFill>
                <a:latin typeface="Arial" pitchFamily="34" charset="0"/>
              </a:defRPr>
            </a:lvl3pPr>
            <a:lvl4pPr marL="1629164" indent="-232738" eaLnBrk="0" hangingPunct="0">
              <a:defRPr>
                <a:solidFill>
                  <a:schemeClr val="tx1"/>
                </a:solidFill>
                <a:latin typeface="Arial" pitchFamily="34" charset="0"/>
              </a:defRPr>
            </a:lvl4pPr>
            <a:lvl5pPr marL="2094639" indent="-232738" eaLnBrk="0" hangingPunct="0">
              <a:defRPr>
                <a:solidFill>
                  <a:schemeClr val="tx1"/>
                </a:solidFill>
                <a:latin typeface="Arial" pitchFamily="34" charset="0"/>
              </a:defRPr>
            </a:lvl5pPr>
            <a:lvl6pPr marL="2560114" indent="-232738" eaLnBrk="0" fontAlgn="base" hangingPunct="0">
              <a:spcBef>
                <a:spcPct val="0"/>
              </a:spcBef>
              <a:spcAft>
                <a:spcPct val="0"/>
              </a:spcAft>
              <a:defRPr>
                <a:solidFill>
                  <a:schemeClr val="tx1"/>
                </a:solidFill>
                <a:latin typeface="Arial" pitchFamily="34" charset="0"/>
              </a:defRPr>
            </a:lvl6pPr>
            <a:lvl7pPr marL="3025590" indent="-232738" eaLnBrk="0" fontAlgn="base" hangingPunct="0">
              <a:spcBef>
                <a:spcPct val="0"/>
              </a:spcBef>
              <a:spcAft>
                <a:spcPct val="0"/>
              </a:spcAft>
              <a:defRPr>
                <a:solidFill>
                  <a:schemeClr val="tx1"/>
                </a:solidFill>
                <a:latin typeface="Arial" pitchFamily="34" charset="0"/>
              </a:defRPr>
            </a:lvl7pPr>
            <a:lvl8pPr marL="3491065" indent="-232738" eaLnBrk="0" fontAlgn="base" hangingPunct="0">
              <a:spcBef>
                <a:spcPct val="0"/>
              </a:spcBef>
              <a:spcAft>
                <a:spcPct val="0"/>
              </a:spcAft>
              <a:defRPr>
                <a:solidFill>
                  <a:schemeClr val="tx1"/>
                </a:solidFill>
                <a:latin typeface="Arial" pitchFamily="34" charset="0"/>
              </a:defRPr>
            </a:lvl8pPr>
            <a:lvl9pPr marL="3956540" indent="-232738" eaLnBrk="0" fontAlgn="base" hangingPunct="0">
              <a:spcBef>
                <a:spcPct val="0"/>
              </a:spcBef>
              <a:spcAft>
                <a:spcPct val="0"/>
              </a:spcAft>
              <a:defRPr>
                <a:solidFill>
                  <a:schemeClr val="tx1"/>
                </a:solidFill>
                <a:latin typeface="Arial" pitchFamily="34" charset="0"/>
              </a:defRPr>
            </a:lvl9pPr>
          </a:lstStyle>
          <a:p>
            <a:pPr eaLnBrk="1" hangingPunct="1"/>
            <a:fld id="{0D94DBD5-30CB-4D7D-8CCF-B8119DBFFFB1}" type="slidenum">
              <a:rPr lang="en-US" smtClean="0"/>
              <a:pPr eaLnBrk="1" hangingPunct="1"/>
              <a:t>16</a:t>
            </a:fld>
            <a:endParaRPr lang="en-US"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xfrm>
            <a:off x="934789" y="4402971"/>
            <a:ext cx="5153525" cy="4171236"/>
          </a:xfrm>
          <a:noFill/>
        </p:spPr>
        <p:txBody>
          <a:bodyPr/>
          <a:lstStyle/>
          <a:p>
            <a:pPr eaLnBrk="1" hangingPunct="1"/>
            <a:r>
              <a:rPr lang="en-US" smtClean="0">
                <a:latin typeface="Arial" pitchFamily="34" charset="0"/>
              </a:rPr>
              <a:t>How can the layout of scan data in the constant memory be causing the poor performance we just observed?</a:t>
            </a:r>
          </a:p>
          <a:p>
            <a:pPr eaLnBrk="1" hangingPunct="1"/>
            <a:r>
              <a:rPr lang="en-US" smtClean="0">
                <a:latin typeface="Arial" pitchFamily="34" charset="0"/>
              </a:rPr>
              <a:t>First, recall that the kx, ky, kz, and phi components of the same scan point have both temporal and spatial locality.</a:t>
            </a:r>
          </a:p>
          <a:p>
            <a:pPr eaLnBrk="1" hangingPunct="1"/>
            <a:r>
              <a:rPr lang="en-US" smtClean="0">
                <a:latin typeface="Arial" pitchFamily="34" charset="0"/>
              </a:rPr>
              <a:t>The temporal locality is across threads (when one thread loads a scan point, there’s a high probability that another thread will load the same scan point soon).</a:t>
            </a:r>
          </a:p>
          <a:p>
            <a:pPr eaLnBrk="1" hangingPunct="1"/>
            <a:r>
              <a:rPr lang="en-US" smtClean="0">
                <a:latin typeface="Arial" pitchFamily="34" charset="0"/>
              </a:rPr>
              <a:t>The spatial locality is both within and across threads (when one thread loads a scan point, there’s a high probability that the same thread and other threads will load nearby scan points soon).</a:t>
            </a:r>
          </a:p>
          <a:p>
            <a:pPr eaLnBrk="1" hangingPunct="1"/>
            <a:endParaRPr lang="en-US" smtClean="0">
              <a:latin typeface="Arial" pitchFamily="34" charset="0"/>
            </a:endParaRPr>
          </a:p>
          <a:p>
            <a:pPr eaLnBrk="1" hangingPunct="1"/>
            <a:r>
              <a:rPr lang="en-US" smtClean="0">
                <a:latin typeface="Arial" pitchFamily="34" charset="0"/>
              </a:rPr>
              <a:t>In the old data layout, the components of the same scan point are not in contiguous memory. So prefetching isn’t as effective as it might be, and in-phase threads may cause a lot of unnecessary cache conflicts, depending on the line size and associativity of the constant caches.</a:t>
            </a:r>
          </a:p>
          <a:p>
            <a:pPr eaLnBrk="1" hangingPunct="1"/>
            <a:endParaRPr lang="en-US" smtClean="0">
              <a:latin typeface="Arial" pitchFamily="34" charset="0"/>
            </a:endParaRPr>
          </a:p>
          <a:p>
            <a:pPr eaLnBrk="1" hangingPunct="1"/>
            <a:r>
              <a:rPr lang="en-US" smtClean="0">
                <a:latin typeface="Arial" pitchFamily="34" charset="0"/>
              </a:rPr>
              <a:t>In the new data layout, those problems don’t exist.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978132" y="8804333"/>
            <a:ext cx="3043343" cy="463471"/>
          </a:xfrm>
          <a:prstGeom prst="rect">
            <a:avLst/>
          </a:prstGeom>
          <a:noFill/>
        </p:spPr>
        <p:txBody>
          <a:bodyPr lIns="93095" tIns="46548" rIns="93095" bIns="46548"/>
          <a:lstStyle>
            <a:lvl1pPr eaLnBrk="0" hangingPunct="0">
              <a:defRPr>
                <a:solidFill>
                  <a:schemeClr val="tx1"/>
                </a:solidFill>
                <a:latin typeface="Arial" pitchFamily="34" charset="0"/>
              </a:defRPr>
            </a:lvl1pPr>
            <a:lvl2pPr marL="756397" indent="-290922" eaLnBrk="0" hangingPunct="0">
              <a:defRPr>
                <a:solidFill>
                  <a:schemeClr val="tx1"/>
                </a:solidFill>
                <a:latin typeface="Arial" pitchFamily="34" charset="0"/>
              </a:defRPr>
            </a:lvl2pPr>
            <a:lvl3pPr marL="1163688" indent="-232738" eaLnBrk="0" hangingPunct="0">
              <a:defRPr>
                <a:solidFill>
                  <a:schemeClr val="tx1"/>
                </a:solidFill>
                <a:latin typeface="Arial" pitchFamily="34" charset="0"/>
              </a:defRPr>
            </a:lvl3pPr>
            <a:lvl4pPr marL="1629164" indent="-232738" eaLnBrk="0" hangingPunct="0">
              <a:defRPr>
                <a:solidFill>
                  <a:schemeClr val="tx1"/>
                </a:solidFill>
                <a:latin typeface="Arial" pitchFamily="34" charset="0"/>
              </a:defRPr>
            </a:lvl4pPr>
            <a:lvl5pPr marL="2094639" indent="-232738" eaLnBrk="0" hangingPunct="0">
              <a:defRPr>
                <a:solidFill>
                  <a:schemeClr val="tx1"/>
                </a:solidFill>
                <a:latin typeface="Arial" pitchFamily="34" charset="0"/>
              </a:defRPr>
            </a:lvl5pPr>
            <a:lvl6pPr marL="2560114" indent="-232738" eaLnBrk="0" fontAlgn="base" hangingPunct="0">
              <a:spcBef>
                <a:spcPct val="0"/>
              </a:spcBef>
              <a:spcAft>
                <a:spcPct val="0"/>
              </a:spcAft>
              <a:defRPr>
                <a:solidFill>
                  <a:schemeClr val="tx1"/>
                </a:solidFill>
                <a:latin typeface="Arial" pitchFamily="34" charset="0"/>
              </a:defRPr>
            </a:lvl6pPr>
            <a:lvl7pPr marL="3025590" indent="-232738" eaLnBrk="0" fontAlgn="base" hangingPunct="0">
              <a:spcBef>
                <a:spcPct val="0"/>
              </a:spcBef>
              <a:spcAft>
                <a:spcPct val="0"/>
              </a:spcAft>
              <a:defRPr>
                <a:solidFill>
                  <a:schemeClr val="tx1"/>
                </a:solidFill>
                <a:latin typeface="Arial" pitchFamily="34" charset="0"/>
              </a:defRPr>
            </a:lvl7pPr>
            <a:lvl8pPr marL="3491065" indent="-232738" eaLnBrk="0" fontAlgn="base" hangingPunct="0">
              <a:spcBef>
                <a:spcPct val="0"/>
              </a:spcBef>
              <a:spcAft>
                <a:spcPct val="0"/>
              </a:spcAft>
              <a:defRPr>
                <a:solidFill>
                  <a:schemeClr val="tx1"/>
                </a:solidFill>
                <a:latin typeface="Arial" pitchFamily="34" charset="0"/>
              </a:defRPr>
            </a:lvl8pPr>
            <a:lvl9pPr marL="3956540" indent="-232738" eaLnBrk="0" fontAlgn="base" hangingPunct="0">
              <a:spcBef>
                <a:spcPct val="0"/>
              </a:spcBef>
              <a:spcAft>
                <a:spcPct val="0"/>
              </a:spcAft>
              <a:defRPr>
                <a:solidFill>
                  <a:schemeClr val="tx1"/>
                </a:solidFill>
                <a:latin typeface="Arial" pitchFamily="34" charset="0"/>
              </a:defRPr>
            </a:lvl9pPr>
          </a:lstStyle>
          <a:p>
            <a:pPr eaLnBrk="1" hangingPunct="1"/>
            <a:fld id="{7018630F-8D68-4A5E-A084-FC2CA4DB33B6}" type="slidenum">
              <a:rPr lang="en-US" smtClean="0"/>
              <a:pPr eaLnBrk="1" hangingPunct="1"/>
              <a:t>17</a:t>
            </a:fld>
            <a:endParaRPr lang="en-US" smtClean="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xfrm>
            <a:off x="934789" y="4402971"/>
            <a:ext cx="5153525" cy="4171236"/>
          </a:xfrm>
          <a:noFill/>
        </p:spPr>
        <p:txBody>
          <a:bodyPr/>
          <a:lstStyle/>
          <a:p>
            <a:pPr eaLnBrk="1" hangingPunct="1"/>
            <a:r>
              <a:rPr lang="en-US" smtClean="0">
                <a:latin typeface="Arial" pitchFamily="34" charset="0"/>
              </a:rPr>
              <a:t>The algorithms for Q and FHd are nearly identical, so in the interest of time we’ll examine only Q.</a:t>
            </a:r>
          </a:p>
          <a:p>
            <a:pPr eaLnBrk="1" hangingPunct="1"/>
            <a:r>
              <a:rPr lang="en-US" smtClean="0">
                <a:latin typeface="Arial" pitchFamily="34" charset="0"/>
              </a:rPr>
              <a:t>There are M scan points, with the 3D scan data represented by kx, ky, kz, and phi.</a:t>
            </a:r>
          </a:p>
          <a:p>
            <a:pPr eaLnBrk="1" hangingPunct="1"/>
            <a:r>
              <a:rPr lang="en-US" smtClean="0">
                <a:latin typeface="Arial" pitchFamily="34" charset="0"/>
              </a:rPr>
              <a:t>There are N pixels, with the 3D pixel data represented by x, y, and z (inputs) and Q (output).</a:t>
            </a:r>
          </a:p>
          <a:p>
            <a:pPr eaLnBrk="1" hangingPunct="1"/>
            <a:endParaRPr lang="en-US" smtClean="0">
              <a:latin typeface="Arial" pitchFamily="34" charset="0"/>
            </a:endParaRPr>
          </a:p>
          <a:p>
            <a:pPr eaLnBrk="1" hangingPunct="1"/>
            <a:r>
              <a:rPr lang="en-US" smtClean="0">
                <a:latin typeface="Arial" pitchFamily="34" charset="0"/>
              </a:rPr>
              <a:t>As you can see, the algorithm is embarrassingly data-parallel.</a:t>
            </a:r>
          </a:p>
          <a:p>
            <a:pPr eaLnBrk="1" hangingPunct="1"/>
            <a:r>
              <a:rPr lang="en-US" smtClean="0">
                <a:latin typeface="Arial" pitchFamily="34" charset="0"/>
              </a:rPr>
              <a:t>Each iteration of the outer loop corresponds to a single point of scan data. For that single point of scan data, we first compute the magnitude-squared of phi. Then, the inner loop iterates over all the pixels, because the current scan data point contributes to the value of Q at every pixel. In other words, the value of Q at each pixel depends on every scan point. Clearly, the algorithm is O(MN).</a:t>
            </a:r>
          </a:p>
          <a:p>
            <a:pPr eaLnBrk="1" hangingPunct="1"/>
            <a:endParaRPr lang="en-US" smtClean="0">
              <a:latin typeface="Arial" pitchFamily="34" charset="0"/>
            </a:endParaRPr>
          </a:p>
          <a:p>
            <a:pPr eaLnBrk="1" hangingPunct="1"/>
            <a:r>
              <a:rPr lang="en-US" smtClean="0">
                <a:latin typeface="Arial" pitchFamily="34" charset="0"/>
              </a:rPr>
              <a:t>Examining the inner loop more closely, we see that there are 10 floating-point arithmetic operations, 2 floating-point trig operations, and 10 loads. This instruction mix hints at the bottlenecks we face as we map this algorithm to the G80.</a:t>
            </a:r>
          </a:p>
          <a:p>
            <a:pPr eaLnBrk="1" hangingPunct="1"/>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xfrm>
            <a:off x="3978132" y="8804333"/>
            <a:ext cx="3043343" cy="463471"/>
          </a:xfrm>
          <a:prstGeom prst="rect">
            <a:avLst/>
          </a:prstGeom>
          <a:noFill/>
        </p:spPr>
        <p:txBody>
          <a:bodyPr lIns="93095" tIns="46548" rIns="93095" bIns="46548"/>
          <a:lstStyle>
            <a:lvl1pPr eaLnBrk="0" hangingPunct="0">
              <a:defRPr>
                <a:solidFill>
                  <a:schemeClr val="tx1"/>
                </a:solidFill>
                <a:latin typeface="Arial" pitchFamily="34" charset="0"/>
              </a:defRPr>
            </a:lvl1pPr>
            <a:lvl2pPr marL="756397" indent="-290922" eaLnBrk="0" hangingPunct="0">
              <a:defRPr>
                <a:solidFill>
                  <a:schemeClr val="tx1"/>
                </a:solidFill>
                <a:latin typeface="Arial" pitchFamily="34" charset="0"/>
              </a:defRPr>
            </a:lvl2pPr>
            <a:lvl3pPr marL="1163688" indent="-232738" eaLnBrk="0" hangingPunct="0">
              <a:defRPr>
                <a:solidFill>
                  <a:schemeClr val="tx1"/>
                </a:solidFill>
                <a:latin typeface="Arial" pitchFamily="34" charset="0"/>
              </a:defRPr>
            </a:lvl3pPr>
            <a:lvl4pPr marL="1629164" indent="-232738" eaLnBrk="0" hangingPunct="0">
              <a:defRPr>
                <a:solidFill>
                  <a:schemeClr val="tx1"/>
                </a:solidFill>
                <a:latin typeface="Arial" pitchFamily="34" charset="0"/>
              </a:defRPr>
            </a:lvl4pPr>
            <a:lvl5pPr marL="2094639" indent="-232738" eaLnBrk="0" hangingPunct="0">
              <a:defRPr>
                <a:solidFill>
                  <a:schemeClr val="tx1"/>
                </a:solidFill>
                <a:latin typeface="Arial" pitchFamily="34" charset="0"/>
              </a:defRPr>
            </a:lvl5pPr>
            <a:lvl6pPr marL="2560114" indent="-232738" eaLnBrk="0" fontAlgn="base" hangingPunct="0">
              <a:spcBef>
                <a:spcPct val="0"/>
              </a:spcBef>
              <a:spcAft>
                <a:spcPct val="0"/>
              </a:spcAft>
              <a:defRPr>
                <a:solidFill>
                  <a:schemeClr val="tx1"/>
                </a:solidFill>
                <a:latin typeface="Arial" pitchFamily="34" charset="0"/>
              </a:defRPr>
            </a:lvl6pPr>
            <a:lvl7pPr marL="3025590" indent="-232738" eaLnBrk="0" fontAlgn="base" hangingPunct="0">
              <a:spcBef>
                <a:spcPct val="0"/>
              </a:spcBef>
              <a:spcAft>
                <a:spcPct val="0"/>
              </a:spcAft>
              <a:defRPr>
                <a:solidFill>
                  <a:schemeClr val="tx1"/>
                </a:solidFill>
                <a:latin typeface="Arial" pitchFamily="34" charset="0"/>
              </a:defRPr>
            </a:lvl7pPr>
            <a:lvl8pPr marL="3491065" indent="-232738" eaLnBrk="0" fontAlgn="base" hangingPunct="0">
              <a:spcBef>
                <a:spcPct val="0"/>
              </a:spcBef>
              <a:spcAft>
                <a:spcPct val="0"/>
              </a:spcAft>
              <a:defRPr>
                <a:solidFill>
                  <a:schemeClr val="tx1"/>
                </a:solidFill>
                <a:latin typeface="Arial" pitchFamily="34" charset="0"/>
              </a:defRPr>
            </a:lvl8pPr>
            <a:lvl9pPr marL="3956540" indent="-232738" eaLnBrk="0" fontAlgn="base" hangingPunct="0">
              <a:spcBef>
                <a:spcPct val="0"/>
              </a:spcBef>
              <a:spcAft>
                <a:spcPct val="0"/>
              </a:spcAft>
              <a:defRPr>
                <a:solidFill>
                  <a:schemeClr val="tx1"/>
                </a:solidFill>
                <a:latin typeface="Arial" pitchFamily="34" charset="0"/>
              </a:defRPr>
            </a:lvl9pPr>
          </a:lstStyle>
          <a:p>
            <a:pPr eaLnBrk="1" hangingPunct="1"/>
            <a:fld id="{41120B33-7EBF-4BA0-A58C-2E0D7845D844}" type="slidenum">
              <a:rPr lang="en-US" smtClean="0"/>
              <a:pPr eaLnBrk="1" hangingPunct="1"/>
              <a:t>18</a:t>
            </a:fld>
            <a:endParaRPr lang="en-US" smtClean="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xfrm>
            <a:off x="934789" y="4402971"/>
            <a:ext cx="5153525" cy="4171236"/>
          </a:xfrm>
          <a:noFill/>
        </p:spPr>
        <p:txBody>
          <a:bodyPr/>
          <a:lstStyle/>
          <a:p>
            <a:pPr eaLnBrk="1" hangingPunct="1"/>
            <a:r>
              <a:rPr lang="en-US" smtClean="0">
                <a:latin typeface="Arial" pitchFamily="34" charset="0"/>
              </a:rPr>
              <a:t>The algorithms for Q and FHd are nearly identical, so in the interest of time we’ll examine only Q.</a:t>
            </a:r>
          </a:p>
          <a:p>
            <a:pPr eaLnBrk="1" hangingPunct="1"/>
            <a:r>
              <a:rPr lang="en-US" smtClean="0">
                <a:latin typeface="Arial" pitchFamily="34" charset="0"/>
              </a:rPr>
              <a:t>There are M scan points, with the 3D scan data represented by kx, ky, kz, and phi.</a:t>
            </a:r>
          </a:p>
          <a:p>
            <a:pPr eaLnBrk="1" hangingPunct="1"/>
            <a:r>
              <a:rPr lang="en-US" smtClean="0">
                <a:latin typeface="Arial" pitchFamily="34" charset="0"/>
              </a:rPr>
              <a:t>There are N pixels, with the 3D pixel data represented by x, y, and z (inputs) and Q (output).</a:t>
            </a:r>
          </a:p>
          <a:p>
            <a:pPr eaLnBrk="1" hangingPunct="1"/>
            <a:endParaRPr lang="en-US" smtClean="0">
              <a:latin typeface="Arial" pitchFamily="34" charset="0"/>
            </a:endParaRPr>
          </a:p>
          <a:p>
            <a:pPr eaLnBrk="1" hangingPunct="1"/>
            <a:r>
              <a:rPr lang="en-US" smtClean="0">
                <a:latin typeface="Arial" pitchFamily="34" charset="0"/>
              </a:rPr>
              <a:t>As you can see, the algorithm is embarrassingly data-parallel.</a:t>
            </a:r>
          </a:p>
          <a:p>
            <a:pPr eaLnBrk="1" hangingPunct="1"/>
            <a:r>
              <a:rPr lang="en-US" smtClean="0">
                <a:latin typeface="Arial" pitchFamily="34" charset="0"/>
              </a:rPr>
              <a:t>Each iteration of the outer loop corresponds to a single point of scan data. For that single point of scan data, we first compute the magnitude-squared of phi. Then, the inner loop iterates over all the pixels, because the current scan data point contributes to the value of Q at every pixel. In other words, the value of Q at each pixel depends on every scan point. Clearly, the algorithm is O(MN).</a:t>
            </a:r>
          </a:p>
          <a:p>
            <a:pPr eaLnBrk="1" hangingPunct="1"/>
            <a:endParaRPr lang="en-US" smtClean="0">
              <a:latin typeface="Arial" pitchFamily="34" charset="0"/>
            </a:endParaRPr>
          </a:p>
          <a:p>
            <a:pPr eaLnBrk="1" hangingPunct="1"/>
            <a:r>
              <a:rPr lang="en-US" smtClean="0">
                <a:latin typeface="Arial" pitchFamily="34" charset="0"/>
              </a:rPr>
              <a:t>Examining the inner loop more closely, we see that there are 10 floating-point arithmetic operations, 2 floating-point trig operations, and 10 loads. This instruction mix hints at the bottlenecks we face as we map this algorithm to the G80.</a:t>
            </a:r>
          </a:p>
          <a:p>
            <a:pPr eaLnBrk="1" hangingPunct="1"/>
            <a:endParaRPr 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xfrm>
            <a:off x="3978132" y="8804333"/>
            <a:ext cx="3043343" cy="463471"/>
          </a:xfrm>
          <a:prstGeom prst="rect">
            <a:avLst/>
          </a:prstGeom>
          <a:noFill/>
        </p:spPr>
        <p:txBody>
          <a:bodyPr lIns="93095" tIns="46548" rIns="93095" bIns="46548"/>
          <a:lstStyle>
            <a:lvl1pPr eaLnBrk="0" hangingPunct="0">
              <a:defRPr>
                <a:solidFill>
                  <a:schemeClr val="tx1"/>
                </a:solidFill>
                <a:latin typeface="Arial" pitchFamily="34" charset="0"/>
              </a:defRPr>
            </a:lvl1pPr>
            <a:lvl2pPr marL="756397" indent="-290922" eaLnBrk="0" hangingPunct="0">
              <a:defRPr>
                <a:solidFill>
                  <a:schemeClr val="tx1"/>
                </a:solidFill>
                <a:latin typeface="Arial" pitchFamily="34" charset="0"/>
              </a:defRPr>
            </a:lvl2pPr>
            <a:lvl3pPr marL="1163688" indent="-232738" eaLnBrk="0" hangingPunct="0">
              <a:defRPr>
                <a:solidFill>
                  <a:schemeClr val="tx1"/>
                </a:solidFill>
                <a:latin typeface="Arial" pitchFamily="34" charset="0"/>
              </a:defRPr>
            </a:lvl3pPr>
            <a:lvl4pPr marL="1629164" indent="-232738" eaLnBrk="0" hangingPunct="0">
              <a:defRPr>
                <a:solidFill>
                  <a:schemeClr val="tx1"/>
                </a:solidFill>
                <a:latin typeface="Arial" pitchFamily="34" charset="0"/>
              </a:defRPr>
            </a:lvl4pPr>
            <a:lvl5pPr marL="2094639" indent="-232738" eaLnBrk="0" hangingPunct="0">
              <a:defRPr>
                <a:solidFill>
                  <a:schemeClr val="tx1"/>
                </a:solidFill>
                <a:latin typeface="Arial" pitchFamily="34" charset="0"/>
              </a:defRPr>
            </a:lvl5pPr>
            <a:lvl6pPr marL="2560114" indent="-232738" eaLnBrk="0" fontAlgn="base" hangingPunct="0">
              <a:spcBef>
                <a:spcPct val="0"/>
              </a:spcBef>
              <a:spcAft>
                <a:spcPct val="0"/>
              </a:spcAft>
              <a:defRPr>
                <a:solidFill>
                  <a:schemeClr val="tx1"/>
                </a:solidFill>
                <a:latin typeface="Arial" pitchFamily="34" charset="0"/>
              </a:defRPr>
            </a:lvl6pPr>
            <a:lvl7pPr marL="3025590" indent="-232738" eaLnBrk="0" fontAlgn="base" hangingPunct="0">
              <a:spcBef>
                <a:spcPct val="0"/>
              </a:spcBef>
              <a:spcAft>
                <a:spcPct val="0"/>
              </a:spcAft>
              <a:defRPr>
                <a:solidFill>
                  <a:schemeClr val="tx1"/>
                </a:solidFill>
                <a:latin typeface="Arial" pitchFamily="34" charset="0"/>
              </a:defRPr>
            </a:lvl7pPr>
            <a:lvl8pPr marL="3491065" indent="-232738" eaLnBrk="0" fontAlgn="base" hangingPunct="0">
              <a:spcBef>
                <a:spcPct val="0"/>
              </a:spcBef>
              <a:spcAft>
                <a:spcPct val="0"/>
              </a:spcAft>
              <a:defRPr>
                <a:solidFill>
                  <a:schemeClr val="tx1"/>
                </a:solidFill>
                <a:latin typeface="Arial" pitchFamily="34" charset="0"/>
              </a:defRPr>
            </a:lvl8pPr>
            <a:lvl9pPr marL="3956540" indent="-232738" eaLnBrk="0" fontAlgn="base" hangingPunct="0">
              <a:spcBef>
                <a:spcPct val="0"/>
              </a:spcBef>
              <a:spcAft>
                <a:spcPct val="0"/>
              </a:spcAft>
              <a:defRPr>
                <a:solidFill>
                  <a:schemeClr val="tx1"/>
                </a:solidFill>
                <a:latin typeface="Arial" pitchFamily="34" charset="0"/>
              </a:defRPr>
            </a:lvl9pPr>
          </a:lstStyle>
          <a:p>
            <a:pPr eaLnBrk="1" hangingPunct="1"/>
            <a:fld id="{3C3EFCDA-8E13-445B-8D6E-A79D5AB0358F}" type="slidenum">
              <a:rPr lang="en-US" smtClean="0"/>
              <a:pPr eaLnBrk="1" hangingPunct="1"/>
              <a:t>19</a:t>
            </a:fld>
            <a:endParaRPr lang="en-US"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xfrm>
            <a:off x="934789" y="4402971"/>
            <a:ext cx="5153525" cy="4171236"/>
          </a:xfrm>
          <a:noFill/>
        </p:spPr>
        <p:txBody>
          <a:bodyPr/>
          <a:lstStyle/>
          <a:p>
            <a:pPr eaLnBrk="1" hangingPunct="1"/>
            <a:r>
              <a:rPr lang="en-US" smtClean="0">
                <a:latin typeface="Arial" pitchFamily="34" charset="0"/>
              </a:rPr>
              <a:t>The algorithms for Q and FHd are nearly identical, so in the interest of time we’ll examine only Q.</a:t>
            </a:r>
          </a:p>
          <a:p>
            <a:pPr eaLnBrk="1" hangingPunct="1"/>
            <a:r>
              <a:rPr lang="en-US" smtClean="0">
                <a:latin typeface="Arial" pitchFamily="34" charset="0"/>
              </a:rPr>
              <a:t>There are M scan points, with the 3D scan data represented by kx, ky, kz, and phi.</a:t>
            </a:r>
          </a:p>
          <a:p>
            <a:pPr eaLnBrk="1" hangingPunct="1"/>
            <a:r>
              <a:rPr lang="en-US" smtClean="0">
                <a:latin typeface="Arial" pitchFamily="34" charset="0"/>
              </a:rPr>
              <a:t>There are N pixels, with the 3D pixel data represented by x, y, and z (inputs) and Q (output).</a:t>
            </a:r>
          </a:p>
          <a:p>
            <a:pPr eaLnBrk="1" hangingPunct="1"/>
            <a:endParaRPr lang="en-US" smtClean="0">
              <a:latin typeface="Arial" pitchFamily="34" charset="0"/>
            </a:endParaRPr>
          </a:p>
          <a:p>
            <a:pPr eaLnBrk="1" hangingPunct="1"/>
            <a:r>
              <a:rPr lang="en-US" smtClean="0">
                <a:latin typeface="Arial" pitchFamily="34" charset="0"/>
              </a:rPr>
              <a:t>As you can see, the algorithm is embarrassingly data-parallel.</a:t>
            </a:r>
          </a:p>
          <a:p>
            <a:pPr eaLnBrk="1" hangingPunct="1"/>
            <a:r>
              <a:rPr lang="en-US" smtClean="0">
                <a:latin typeface="Arial" pitchFamily="34" charset="0"/>
              </a:rPr>
              <a:t>Each iteration of the outer loop corresponds to a single point of scan data. For that single point of scan data, we first compute the magnitude-squared of phi. Then, the inner loop iterates over all the pixels, because the current scan data point contributes to the value of Q at every pixel. In other words, the value of Q at each pixel depends on every scan point. Clearly, the algorithm is O(MN).</a:t>
            </a:r>
          </a:p>
          <a:p>
            <a:pPr eaLnBrk="1" hangingPunct="1"/>
            <a:endParaRPr lang="en-US" smtClean="0">
              <a:latin typeface="Arial" pitchFamily="34" charset="0"/>
            </a:endParaRPr>
          </a:p>
          <a:p>
            <a:pPr eaLnBrk="1" hangingPunct="1"/>
            <a:r>
              <a:rPr lang="en-US" smtClean="0">
                <a:latin typeface="Arial" pitchFamily="34" charset="0"/>
              </a:rPr>
              <a:t>Examining the inner loop more closely, we see that there are 10 floating-point arithmetic operations, 2 floating-point trig operations, and 10 loads. This instruction mix hints at the bottlenecks we face as we map this algorithm to the G80.</a:t>
            </a:r>
          </a:p>
          <a:p>
            <a:pPr eaLnBrk="1" hangingPunct="1"/>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xfrm>
            <a:off x="3978132" y="8804333"/>
            <a:ext cx="3043343" cy="463471"/>
          </a:xfrm>
          <a:prstGeom prst="rect">
            <a:avLst/>
          </a:prstGeom>
          <a:noFill/>
        </p:spPr>
        <p:txBody>
          <a:bodyPr lIns="93095" tIns="46548" rIns="93095" bIns="46548"/>
          <a:lstStyle>
            <a:lvl1pPr eaLnBrk="0" hangingPunct="0">
              <a:defRPr>
                <a:solidFill>
                  <a:schemeClr val="tx1"/>
                </a:solidFill>
                <a:latin typeface="Arial" pitchFamily="34" charset="0"/>
              </a:defRPr>
            </a:lvl1pPr>
            <a:lvl2pPr marL="756397" indent="-290922" eaLnBrk="0" hangingPunct="0">
              <a:defRPr>
                <a:solidFill>
                  <a:schemeClr val="tx1"/>
                </a:solidFill>
                <a:latin typeface="Arial" pitchFamily="34" charset="0"/>
              </a:defRPr>
            </a:lvl2pPr>
            <a:lvl3pPr marL="1163688" indent="-232738" eaLnBrk="0" hangingPunct="0">
              <a:defRPr>
                <a:solidFill>
                  <a:schemeClr val="tx1"/>
                </a:solidFill>
                <a:latin typeface="Arial" pitchFamily="34" charset="0"/>
              </a:defRPr>
            </a:lvl3pPr>
            <a:lvl4pPr marL="1629164" indent="-232738" eaLnBrk="0" hangingPunct="0">
              <a:defRPr>
                <a:solidFill>
                  <a:schemeClr val="tx1"/>
                </a:solidFill>
                <a:latin typeface="Arial" pitchFamily="34" charset="0"/>
              </a:defRPr>
            </a:lvl4pPr>
            <a:lvl5pPr marL="2094639" indent="-232738" eaLnBrk="0" hangingPunct="0">
              <a:defRPr>
                <a:solidFill>
                  <a:schemeClr val="tx1"/>
                </a:solidFill>
                <a:latin typeface="Arial" pitchFamily="34" charset="0"/>
              </a:defRPr>
            </a:lvl5pPr>
            <a:lvl6pPr marL="2560114" indent="-232738" eaLnBrk="0" fontAlgn="base" hangingPunct="0">
              <a:spcBef>
                <a:spcPct val="0"/>
              </a:spcBef>
              <a:spcAft>
                <a:spcPct val="0"/>
              </a:spcAft>
              <a:defRPr>
                <a:solidFill>
                  <a:schemeClr val="tx1"/>
                </a:solidFill>
                <a:latin typeface="Arial" pitchFamily="34" charset="0"/>
              </a:defRPr>
            </a:lvl6pPr>
            <a:lvl7pPr marL="3025590" indent="-232738" eaLnBrk="0" fontAlgn="base" hangingPunct="0">
              <a:spcBef>
                <a:spcPct val="0"/>
              </a:spcBef>
              <a:spcAft>
                <a:spcPct val="0"/>
              </a:spcAft>
              <a:defRPr>
                <a:solidFill>
                  <a:schemeClr val="tx1"/>
                </a:solidFill>
                <a:latin typeface="Arial" pitchFamily="34" charset="0"/>
              </a:defRPr>
            </a:lvl7pPr>
            <a:lvl8pPr marL="3491065" indent="-232738" eaLnBrk="0" fontAlgn="base" hangingPunct="0">
              <a:spcBef>
                <a:spcPct val="0"/>
              </a:spcBef>
              <a:spcAft>
                <a:spcPct val="0"/>
              </a:spcAft>
              <a:defRPr>
                <a:solidFill>
                  <a:schemeClr val="tx1"/>
                </a:solidFill>
                <a:latin typeface="Arial" pitchFamily="34" charset="0"/>
              </a:defRPr>
            </a:lvl8pPr>
            <a:lvl9pPr marL="3956540" indent="-232738" eaLnBrk="0" fontAlgn="base" hangingPunct="0">
              <a:spcBef>
                <a:spcPct val="0"/>
              </a:spcBef>
              <a:spcAft>
                <a:spcPct val="0"/>
              </a:spcAft>
              <a:defRPr>
                <a:solidFill>
                  <a:schemeClr val="tx1"/>
                </a:solidFill>
                <a:latin typeface="Arial" pitchFamily="34" charset="0"/>
              </a:defRPr>
            </a:lvl9pPr>
          </a:lstStyle>
          <a:p>
            <a:pPr eaLnBrk="1" hangingPunct="1"/>
            <a:fld id="{D4D7B77A-7AF4-48DC-9A8B-A4F22B5E2A43}" type="slidenum">
              <a:rPr lang="en-US" smtClean="0"/>
              <a:pPr eaLnBrk="1" hangingPunct="1"/>
              <a:t>20</a:t>
            </a:fld>
            <a:endParaRPr lang="en-US" smtClean="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xfrm>
            <a:off x="934789" y="4402971"/>
            <a:ext cx="5153525" cy="4171236"/>
          </a:xfrm>
          <a:noFill/>
        </p:spPr>
        <p:txBody>
          <a:bodyPr/>
          <a:lstStyle/>
          <a:p>
            <a:pPr eaLnBrk="1" hangingPunct="1"/>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978132" y="8804333"/>
            <a:ext cx="3043343" cy="463471"/>
          </a:xfrm>
          <a:prstGeom prst="rect">
            <a:avLst/>
          </a:prstGeom>
          <a:noFill/>
        </p:spPr>
        <p:txBody>
          <a:bodyPr lIns="93095" tIns="46548" rIns="93095" bIns="46548"/>
          <a:lstStyle>
            <a:lvl1pPr eaLnBrk="0" hangingPunct="0">
              <a:defRPr>
                <a:solidFill>
                  <a:schemeClr val="tx1"/>
                </a:solidFill>
                <a:latin typeface="Arial" pitchFamily="34" charset="0"/>
              </a:defRPr>
            </a:lvl1pPr>
            <a:lvl2pPr marL="756397" indent="-290922" eaLnBrk="0" hangingPunct="0">
              <a:defRPr>
                <a:solidFill>
                  <a:schemeClr val="tx1"/>
                </a:solidFill>
                <a:latin typeface="Arial" pitchFamily="34" charset="0"/>
              </a:defRPr>
            </a:lvl2pPr>
            <a:lvl3pPr marL="1163688" indent="-232738" eaLnBrk="0" hangingPunct="0">
              <a:defRPr>
                <a:solidFill>
                  <a:schemeClr val="tx1"/>
                </a:solidFill>
                <a:latin typeface="Arial" pitchFamily="34" charset="0"/>
              </a:defRPr>
            </a:lvl3pPr>
            <a:lvl4pPr marL="1629164" indent="-232738" eaLnBrk="0" hangingPunct="0">
              <a:defRPr>
                <a:solidFill>
                  <a:schemeClr val="tx1"/>
                </a:solidFill>
                <a:latin typeface="Arial" pitchFamily="34" charset="0"/>
              </a:defRPr>
            </a:lvl4pPr>
            <a:lvl5pPr marL="2094639" indent="-232738" eaLnBrk="0" hangingPunct="0">
              <a:defRPr>
                <a:solidFill>
                  <a:schemeClr val="tx1"/>
                </a:solidFill>
                <a:latin typeface="Arial" pitchFamily="34" charset="0"/>
              </a:defRPr>
            </a:lvl5pPr>
            <a:lvl6pPr marL="2560114" indent="-232738" eaLnBrk="0" fontAlgn="base" hangingPunct="0">
              <a:spcBef>
                <a:spcPct val="0"/>
              </a:spcBef>
              <a:spcAft>
                <a:spcPct val="0"/>
              </a:spcAft>
              <a:defRPr>
                <a:solidFill>
                  <a:schemeClr val="tx1"/>
                </a:solidFill>
                <a:latin typeface="Arial" pitchFamily="34" charset="0"/>
              </a:defRPr>
            </a:lvl6pPr>
            <a:lvl7pPr marL="3025590" indent="-232738" eaLnBrk="0" fontAlgn="base" hangingPunct="0">
              <a:spcBef>
                <a:spcPct val="0"/>
              </a:spcBef>
              <a:spcAft>
                <a:spcPct val="0"/>
              </a:spcAft>
              <a:defRPr>
                <a:solidFill>
                  <a:schemeClr val="tx1"/>
                </a:solidFill>
                <a:latin typeface="Arial" pitchFamily="34" charset="0"/>
              </a:defRPr>
            </a:lvl7pPr>
            <a:lvl8pPr marL="3491065" indent="-232738" eaLnBrk="0" fontAlgn="base" hangingPunct="0">
              <a:spcBef>
                <a:spcPct val="0"/>
              </a:spcBef>
              <a:spcAft>
                <a:spcPct val="0"/>
              </a:spcAft>
              <a:defRPr>
                <a:solidFill>
                  <a:schemeClr val="tx1"/>
                </a:solidFill>
                <a:latin typeface="Arial" pitchFamily="34" charset="0"/>
              </a:defRPr>
            </a:lvl8pPr>
            <a:lvl9pPr marL="3956540" indent="-232738" eaLnBrk="0" fontAlgn="base" hangingPunct="0">
              <a:spcBef>
                <a:spcPct val="0"/>
              </a:spcBef>
              <a:spcAft>
                <a:spcPct val="0"/>
              </a:spcAft>
              <a:defRPr>
                <a:solidFill>
                  <a:schemeClr val="tx1"/>
                </a:solidFill>
                <a:latin typeface="Arial" pitchFamily="34" charset="0"/>
              </a:defRPr>
            </a:lvl9pPr>
          </a:lstStyle>
          <a:p>
            <a:pPr eaLnBrk="1" hangingPunct="1"/>
            <a:fld id="{49123779-5923-4F30-8A4F-981DD0F674DB}" type="slidenum">
              <a:rPr lang="en-US" smtClean="0"/>
              <a:pPr eaLnBrk="1" hangingPunct="1"/>
              <a:t>22</a:t>
            </a:fld>
            <a:endParaRPr lang="en-US" smtClean="0"/>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xfrm>
            <a:off x="934789" y="4402971"/>
            <a:ext cx="5153525" cy="4171236"/>
          </a:xfrm>
          <a:noFill/>
        </p:spPr>
        <p:txBody>
          <a:bodyPr/>
          <a:lstStyle/>
          <a:p>
            <a:pPr eaLnBrk="1" hangingPunct="1"/>
            <a:r>
              <a:rPr lang="en-US" smtClean="0">
                <a:latin typeface="Arial" pitchFamily="34" charset="0"/>
              </a:rPr>
              <a:t>Also, relative to the CPU, the GPU achieves speedup of 357X for Q, 228X for FHd, and 108X for the reconstruction. </a:t>
            </a:r>
          </a:p>
          <a:p>
            <a:pPr eaLnBrk="1" hangingPunct="1"/>
            <a:r>
              <a:rPr lang="en-US" smtClean="0">
                <a:latin typeface="Arial" pitchFamily="34" charset="0"/>
              </a:rPr>
              <a:t>The acceleration for FHd is lower than the acceleration for Q most likely because FHd has two sines and two cosines in each inner loop, which may oversubscribe the SFUs.</a:t>
            </a:r>
          </a:p>
          <a:p>
            <a:pPr eaLnBrk="1" hangingPunct="1"/>
            <a:r>
              <a:rPr lang="en-US" smtClean="0">
                <a:latin typeface="Arial" pitchFamily="34" charset="0"/>
              </a:rPr>
              <a:t>The acceleration for the total reconstruction is only 108X because the linear solver, which initially accounted for less than 0.5% of the reconstruction, now accounts for roughly 50%. We expect that the running the solver on the G80 will cut the total reconstruction time to about 100 seconds.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978132" y="8804333"/>
            <a:ext cx="3043343" cy="463471"/>
          </a:xfrm>
          <a:prstGeom prst="rect">
            <a:avLst/>
          </a:prstGeom>
          <a:noFill/>
        </p:spPr>
        <p:txBody>
          <a:bodyPr lIns="93095" tIns="46548" rIns="93095" bIns="46548"/>
          <a:lstStyle>
            <a:lvl1pPr eaLnBrk="0" hangingPunct="0">
              <a:defRPr>
                <a:solidFill>
                  <a:schemeClr val="tx1"/>
                </a:solidFill>
                <a:latin typeface="Arial" pitchFamily="34" charset="0"/>
              </a:defRPr>
            </a:lvl1pPr>
            <a:lvl2pPr marL="756397" indent="-290922" eaLnBrk="0" hangingPunct="0">
              <a:defRPr>
                <a:solidFill>
                  <a:schemeClr val="tx1"/>
                </a:solidFill>
                <a:latin typeface="Arial" pitchFamily="34" charset="0"/>
              </a:defRPr>
            </a:lvl2pPr>
            <a:lvl3pPr marL="1163688" indent="-232738" eaLnBrk="0" hangingPunct="0">
              <a:defRPr>
                <a:solidFill>
                  <a:schemeClr val="tx1"/>
                </a:solidFill>
                <a:latin typeface="Arial" pitchFamily="34" charset="0"/>
              </a:defRPr>
            </a:lvl3pPr>
            <a:lvl4pPr marL="1629164" indent="-232738" eaLnBrk="0" hangingPunct="0">
              <a:defRPr>
                <a:solidFill>
                  <a:schemeClr val="tx1"/>
                </a:solidFill>
                <a:latin typeface="Arial" pitchFamily="34" charset="0"/>
              </a:defRPr>
            </a:lvl4pPr>
            <a:lvl5pPr marL="2094639" indent="-232738" eaLnBrk="0" hangingPunct="0">
              <a:defRPr>
                <a:solidFill>
                  <a:schemeClr val="tx1"/>
                </a:solidFill>
                <a:latin typeface="Arial" pitchFamily="34" charset="0"/>
              </a:defRPr>
            </a:lvl5pPr>
            <a:lvl6pPr marL="2560114" indent="-232738" eaLnBrk="0" fontAlgn="base" hangingPunct="0">
              <a:spcBef>
                <a:spcPct val="0"/>
              </a:spcBef>
              <a:spcAft>
                <a:spcPct val="0"/>
              </a:spcAft>
              <a:defRPr>
                <a:solidFill>
                  <a:schemeClr val="tx1"/>
                </a:solidFill>
                <a:latin typeface="Arial" pitchFamily="34" charset="0"/>
              </a:defRPr>
            </a:lvl6pPr>
            <a:lvl7pPr marL="3025590" indent="-232738" eaLnBrk="0" fontAlgn="base" hangingPunct="0">
              <a:spcBef>
                <a:spcPct val="0"/>
              </a:spcBef>
              <a:spcAft>
                <a:spcPct val="0"/>
              </a:spcAft>
              <a:defRPr>
                <a:solidFill>
                  <a:schemeClr val="tx1"/>
                </a:solidFill>
                <a:latin typeface="Arial" pitchFamily="34" charset="0"/>
              </a:defRPr>
            </a:lvl7pPr>
            <a:lvl8pPr marL="3491065" indent="-232738" eaLnBrk="0" fontAlgn="base" hangingPunct="0">
              <a:spcBef>
                <a:spcPct val="0"/>
              </a:spcBef>
              <a:spcAft>
                <a:spcPct val="0"/>
              </a:spcAft>
              <a:defRPr>
                <a:solidFill>
                  <a:schemeClr val="tx1"/>
                </a:solidFill>
                <a:latin typeface="Arial" pitchFamily="34" charset="0"/>
              </a:defRPr>
            </a:lvl8pPr>
            <a:lvl9pPr marL="3956540" indent="-232738" eaLnBrk="0" fontAlgn="base" hangingPunct="0">
              <a:spcBef>
                <a:spcPct val="0"/>
              </a:spcBef>
              <a:spcAft>
                <a:spcPct val="0"/>
              </a:spcAft>
              <a:defRPr>
                <a:solidFill>
                  <a:schemeClr val="tx1"/>
                </a:solidFill>
                <a:latin typeface="Arial" pitchFamily="34" charset="0"/>
              </a:defRPr>
            </a:lvl9pPr>
          </a:lstStyle>
          <a:p>
            <a:pPr eaLnBrk="1" hangingPunct="1"/>
            <a:fld id="{7E9AAF94-C992-48C5-BDF9-4CED6467F2CB}" type="slidenum">
              <a:rPr lang="en-US" smtClean="0"/>
              <a:pPr eaLnBrk="1" hangingPunct="1"/>
              <a:t>3</a:t>
            </a:fld>
            <a:endParaRPr lang="en-US" smtClean="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xfrm>
            <a:off x="934789" y="4402971"/>
            <a:ext cx="5153525" cy="4171236"/>
          </a:xfrm>
          <a:noFill/>
        </p:spPr>
        <p:txBody>
          <a:bodyPr/>
          <a:lstStyle/>
          <a:p>
            <a:pPr eaLnBrk="1" hangingPunct="1"/>
            <a:r>
              <a:rPr lang="en-US" smtClean="0">
                <a:latin typeface="Arial" pitchFamily="34" charset="0"/>
              </a:rPr>
              <a:t>Thus, non-Cartesian trajectories, such as the spiral trajectory shown here, are becoming increasingly popular. These non-Cartesian scans are faster and less susceptible to artifacts than Cartesian scans.</a:t>
            </a:r>
          </a:p>
          <a:p>
            <a:pPr eaLnBrk="1" hangingPunct="1"/>
            <a:endParaRPr lang="en-US" smtClean="0">
              <a:latin typeface="Arial" pitchFamily="34" charset="0"/>
            </a:endParaRPr>
          </a:p>
          <a:p>
            <a:pPr eaLnBrk="1" hangingPunct="1"/>
            <a:r>
              <a:rPr lang="en-US" smtClean="0">
                <a:latin typeface="Arial" pitchFamily="34" charset="0"/>
              </a:rPr>
              <a:t>However, the FFT cannot be applied directly to the non-Cartesian scan data. One popular approach is to “grid” the data. That is, the non-Cartesian data (shown in orange) is interpolated onto a uniform grid (shown in blue) using some sort of windowing function. The FFT can then be applied to the interpolated data. This technique introduces inaccuracies and satisfies no statistical optimality criterion, but is very fast, and does produce better images than a Cartesian scan.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xfrm>
            <a:off x="3978132" y="8804333"/>
            <a:ext cx="3043343" cy="463471"/>
          </a:xfrm>
          <a:prstGeom prst="rect">
            <a:avLst/>
          </a:prstGeom>
          <a:noFill/>
        </p:spPr>
        <p:txBody>
          <a:bodyPr lIns="93095" tIns="46548" rIns="93095" bIns="46548"/>
          <a:lstStyle>
            <a:lvl1pPr eaLnBrk="0" hangingPunct="0">
              <a:defRPr>
                <a:solidFill>
                  <a:schemeClr val="tx1"/>
                </a:solidFill>
                <a:latin typeface="Arial" pitchFamily="34" charset="0"/>
              </a:defRPr>
            </a:lvl1pPr>
            <a:lvl2pPr marL="756397" indent="-290922" eaLnBrk="0" hangingPunct="0">
              <a:defRPr>
                <a:solidFill>
                  <a:schemeClr val="tx1"/>
                </a:solidFill>
                <a:latin typeface="Arial" pitchFamily="34" charset="0"/>
              </a:defRPr>
            </a:lvl2pPr>
            <a:lvl3pPr marL="1163688" indent="-232738" eaLnBrk="0" hangingPunct="0">
              <a:defRPr>
                <a:solidFill>
                  <a:schemeClr val="tx1"/>
                </a:solidFill>
                <a:latin typeface="Arial" pitchFamily="34" charset="0"/>
              </a:defRPr>
            </a:lvl3pPr>
            <a:lvl4pPr marL="1629164" indent="-232738" eaLnBrk="0" hangingPunct="0">
              <a:defRPr>
                <a:solidFill>
                  <a:schemeClr val="tx1"/>
                </a:solidFill>
                <a:latin typeface="Arial" pitchFamily="34" charset="0"/>
              </a:defRPr>
            </a:lvl4pPr>
            <a:lvl5pPr marL="2094639" indent="-232738" eaLnBrk="0" hangingPunct="0">
              <a:defRPr>
                <a:solidFill>
                  <a:schemeClr val="tx1"/>
                </a:solidFill>
                <a:latin typeface="Arial" pitchFamily="34" charset="0"/>
              </a:defRPr>
            </a:lvl5pPr>
            <a:lvl6pPr marL="2560114" indent="-232738" eaLnBrk="0" fontAlgn="base" hangingPunct="0">
              <a:spcBef>
                <a:spcPct val="0"/>
              </a:spcBef>
              <a:spcAft>
                <a:spcPct val="0"/>
              </a:spcAft>
              <a:defRPr>
                <a:solidFill>
                  <a:schemeClr val="tx1"/>
                </a:solidFill>
                <a:latin typeface="Arial" pitchFamily="34" charset="0"/>
              </a:defRPr>
            </a:lvl6pPr>
            <a:lvl7pPr marL="3025590" indent="-232738" eaLnBrk="0" fontAlgn="base" hangingPunct="0">
              <a:spcBef>
                <a:spcPct val="0"/>
              </a:spcBef>
              <a:spcAft>
                <a:spcPct val="0"/>
              </a:spcAft>
              <a:defRPr>
                <a:solidFill>
                  <a:schemeClr val="tx1"/>
                </a:solidFill>
                <a:latin typeface="Arial" pitchFamily="34" charset="0"/>
              </a:defRPr>
            </a:lvl7pPr>
            <a:lvl8pPr marL="3491065" indent="-232738" eaLnBrk="0" fontAlgn="base" hangingPunct="0">
              <a:spcBef>
                <a:spcPct val="0"/>
              </a:spcBef>
              <a:spcAft>
                <a:spcPct val="0"/>
              </a:spcAft>
              <a:defRPr>
                <a:solidFill>
                  <a:schemeClr val="tx1"/>
                </a:solidFill>
                <a:latin typeface="Arial" pitchFamily="34" charset="0"/>
              </a:defRPr>
            </a:lvl8pPr>
            <a:lvl9pPr marL="3956540" indent="-232738" eaLnBrk="0" fontAlgn="base" hangingPunct="0">
              <a:spcBef>
                <a:spcPct val="0"/>
              </a:spcBef>
              <a:spcAft>
                <a:spcPct val="0"/>
              </a:spcAft>
              <a:defRPr>
                <a:solidFill>
                  <a:schemeClr val="tx1"/>
                </a:solidFill>
                <a:latin typeface="Arial" pitchFamily="34" charset="0"/>
              </a:defRPr>
            </a:lvl9pPr>
          </a:lstStyle>
          <a:p>
            <a:pPr eaLnBrk="1" hangingPunct="1"/>
            <a:fld id="{66A67E2B-B50C-43A3-93C7-AD69DEFB3B37}" type="slidenum">
              <a:rPr lang="en-US" smtClean="0"/>
              <a:pPr eaLnBrk="1" hangingPunct="1"/>
              <a:t>4</a:t>
            </a:fld>
            <a:endParaRPr lang="en-US" smtClean="0"/>
          </a:p>
        </p:txBody>
      </p:sp>
      <p:sp>
        <p:nvSpPr>
          <p:cNvPr id="24579" name="Rectangle 7"/>
          <p:cNvSpPr txBox="1">
            <a:spLocks noGrp="1" noChangeArrowheads="1"/>
          </p:cNvSpPr>
          <p:nvPr/>
        </p:nvSpPr>
        <p:spPr bwMode="auto">
          <a:xfrm>
            <a:off x="3979757" y="8805942"/>
            <a:ext cx="3043343" cy="463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81" tIns="46541" rIns="93081" bIns="46541"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DA9E22CA-ADC3-4A22-927A-83F0C8C674F8}" type="slidenum">
              <a:rPr lang="en-US" sz="1300">
                <a:latin typeface="Times New Roman" pitchFamily="18" charset="0"/>
              </a:rPr>
              <a:pPr algn="r" eaLnBrk="1" hangingPunct="1"/>
              <a:t>4</a:t>
            </a:fld>
            <a:endParaRPr lang="en-US" sz="1300">
              <a:latin typeface="Times New Roman" pitchFamily="18" charset="0"/>
            </a:endParaRPr>
          </a:p>
        </p:txBody>
      </p:sp>
      <p:sp>
        <p:nvSpPr>
          <p:cNvPr id="24580" name="Rectangle 2"/>
          <p:cNvSpPr>
            <a:spLocks noChangeArrowheads="1" noTextEdit="1"/>
          </p:cNvSpPr>
          <p:nvPr>
            <p:ph type="sldImg"/>
          </p:nvPr>
        </p:nvSpPr>
        <p:spPr>
          <a:ln/>
        </p:spPr>
      </p:sp>
      <p:sp>
        <p:nvSpPr>
          <p:cNvPr id="24581" name="Rectangle 3"/>
          <p:cNvSpPr>
            <a:spLocks noGrp="1" noChangeArrowheads="1"/>
          </p:cNvSpPr>
          <p:nvPr>
            <p:ph type="body" idx="1"/>
          </p:nvPr>
        </p:nvSpPr>
        <p:spPr>
          <a:xfrm>
            <a:off x="934789" y="4402971"/>
            <a:ext cx="5153525" cy="4171236"/>
          </a:xfrm>
          <a:noFill/>
        </p:spPr>
        <p:txBody>
          <a:bodyPr lIns="93081" tIns="46541" rIns="93081" bIns="46541"/>
          <a:lstStyle/>
          <a:p>
            <a:pPr eaLnBrk="1" hangingPunct="1"/>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xfrm>
            <a:off x="3978132" y="8804333"/>
            <a:ext cx="3043343" cy="463471"/>
          </a:xfrm>
          <a:prstGeom prst="rect">
            <a:avLst/>
          </a:prstGeom>
          <a:noFill/>
        </p:spPr>
        <p:txBody>
          <a:bodyPr lIns="93095" tIns="46548" rIns="93095" bIns="46548"/>
          <a:lstStyle>
            <a:lvl1pPr eaLnBrk="0" hangingPunct="0">
              <a:defRPr>
                <a:solidFill>
                  <a:schemeClr val="tx1"/>
                </a:solidFill>
                <a:latin typeface="Arial" pitchFamily="34" charset="0"/>
              </a:defRPr>
            </a:lvl1pPr>
            <a:lvl2pPr marL="756397" indent="-290922" eaLnBrk="0" hangingPunct="0">
              <a:defRPr>
                <a:solidFill>
                  <a:schemeClr val="tx1"/>
                </a:solidFill>
                <a:latin typeface="Arial" pitchFamily="34" charset="0"/>
              </a:defRPr>
            </a:lvl2pPr>
            <a:lvl3pPr marL="1163688" indent="-232738" eaLnBrk="0" hangingPunct="0">
              <a:defRPr>
                <a:solidFill>
                  <a:schemeClr val="tx1"/>
                </a:solidFill>
                <a:latin typeface="Arial" pitchFamily="34" charset="0"/>
              </a:defRPr>
            </a:lvl3pPr>
            <a:lvl4pPr marL="1629164" indent="-232738" eaLnBrk="0" hangingPunct="0">
              <a:defRPr>
                <a:solidFill>
                  <a:schemeClr val="tx1"/>
                </a:solidFill>
                <a:latin typeface="Arial" pitchFamily="34" charset="0"/>
              </a:defRPr>
            </a:lvl4pPr>
            <a:lvl5pPr marL="2094639" indent="-232738" eaLnBrk="0" hangingPunct="0">
              <a:defRPr>
                <a:solidFill>
                  <a:schemeClr val="tx1"/>
                </a:solidFill>
                <a:latin typeface="Arial" pitchFamily="34" charset="0"/>
              </a:defRPr>
            </a:lvl5pPr>
            <a:lvl6pPr marL="2560114" indent="-232738" eaLnBrk="0" fontAlgn="base" hangingPunct="0">
              <a:spcBef>
                <a:spcPct val="0"/>
              </a:spcBef>
              <a:spcAft>
                <a:spcPct val="0"/>
              </a:spcAft>
              <a:defRPr>
                <a:solidFill>
                  <a:schemeClr val="tx1"/>
                </a:solidFill>
                <a:latin typeface="Arial" pitchFamily="34" charset="0"/>
              </a:defRPr>
            </a:lvl6pPr>
            <a:lvl7pPr marL="3025590" indent="-232738" eaLnBrk="0" fontAlgn="base" hangingPunct="0">
              <a:spcBef>
                <a:spcPct val="0"/>
              </a:spcBef>
              <a:spcAft>
                <a:spcPct val="0"/>
              </a:spcAft>
              <a:defRPr>
                <a:solidFill>
                  <a:schemeClr val="tx1"/>
                </a:solidFill>
                <a:latin typeface="Arial" pitchFamily="34" charset="0"/>
              </a:defRPr>
            </a:lvl7pPr>
            <a:lvl8pPr marL="3491065" indent="-232738" eaLnBrk="0" fontAlgn="base" hangingPunct="0">
              <a:spcBef>
                <a:spcPct val="0"/>
              </a:spcBef>
              <a:spcAft>
                <a:spcPct val="0"/>
              </a:spcAft>
              <a:defRPr>
                <a:solidFill>
                  <a:schemeClr val="tx1"/>
                </a:solidFill>
                <a:latin typeface="Arial" pitchFamily="34" charset="0"/>
              </a:defRPr>
            </a:lvl8pPr>
            <a:lvl9pPr marL="3956540" indent="-232738" eaLnBrk="0" fontAlgn="base" hangingPunct="0">
              <a:spcBef>
                <a:spcPct val="0"/>
              </a:spcBef>
              <a:spcAft>
                <a:spcPct val="0"/>
              </a:spcAft>
              <a:defRPr>
                <a:solidFill>
                  <a:schemeClr val="tx1"/>
                </a:solidFill>
                <a:latin typeface="Arial" pitchFamily="34" charset="0"/>
              </a:defRPr>
            </a:lvl9pPr>
          </a:lstStyle>
          <a:p>
            <a:pPr eaLnBrk="1" hangingPunct="1"/>
            <a:fld id="{1C87CB05-3101-4795-9C5A-DF8CA0852D7A}" type="slidenum">
              <a:rPr lang="en-US" smtClean="0"/>
              <a:pPr eaLnBrk="1" hangingPunct="1"/>
              <a:t>5</a:t>
            </a:fld>
            <a:endParaRPr lang="en-US"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xfrm>
            <a:off x="934789" y="4402971"/>
            <a:ext cx="5153525" cy="4171236"/>
          </a:xfrm>
          <a:noFill/>
        </p:spPr>
        <p:txBody>
          <a:bodyPr/>
          <a:lstStyle/>
          <a:p>
            <a:pPr eaLnBrk="1" hangingPunct="1"/>
            <a:r>
              <a:rPr lang="en-US" smtClean="0">
                <a:latin typeface="Arial" pitchFamily="34" charset="0"/>
              </a:rPr>
              <a:t>The least-squares reconstruction algorithm poses the reconstruction problem in the form FHF times p = FHd. </a:t>
            </a:r>
          </a:p>
          <a:p>
            <a:pPr eaLnBrk="1" hangingPunct="1"/>
            <a:r>
              <a:rPr lang="en-US" smtClean="0">
                <a:latin typeface="Arial" pitchFamily="34" charset="0"/>
              </a:rPr>
              <a:t>1. P is the desired image.</a:t>
            </a:r>
          </a:p>
          <a:p>
            <a:pPr eaLnBrk="1" hangingPunct="1"/>
            <a:r>
              <a:rPr lang="en-US" smtClean="0">
                <a:latin typeface="Arial" pitchFamily="34" charset="0"/>
              </a:rPr>
              <a:t>2. FHF is a special data structure that can be derived very quickly from another data structure, Q. Q depends only on the scanner configuration and can therefore be computed before the scan data is even acquired. So, while computing Q is very expensive, this cost can be amortized over many reconstructions, and does not factor into the reconstruction time for any image.</a:t>
            </a:r>
          </a:p>
          <a:p>
            <a:pPr eaLnBrk="1" hangingPunct="1"/>
            <a:r>
              <a:rPr lang="en-US" smtClean="0">
                <a:latin typeface="Arial" pitchFamily="34" charset="0"/>
              </a:rPr>
              <a:t>3. FHd is a matrix that depends on both the scanner configuration and the data. Computing FHd is fairly expensive.</a:t>
            </a:r>
          </a:p>
          <a:p>
            <a:pPr eaLnBrk="1" hangingPunct="1"/>
            <a:endParaRPr lang="en-US" smtClean="0">
              <a:latin typeface="Arial" pitchFamily="34" charset="0"/>
            </a:endParaRPr>
          </a:p>
          <a:p>
            <a:pPr eaLnBrk="1" hangingPunct="1"/>
            <a:r>
              <a:rPr lang="en-US" smtClean="0">
                <a:latin typeface="Arial" pitchFamily="34" charset="0"/>
              </a:rPr>
              <a:t>Finally, given FHF and FHd, a linear solver is used to find the image. This last step is quite fast. In fact, 99.5% of the reconstruction time for a single image is devoted to computing FHd, and computing Q is even more expensive, so those are the computations that we chose to accelerate on the G80.</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xfrm>
            <a:off x="3978132" y="8804333"/>
            <a:ext cx="3043343" cy="463471"/>
          </a:xfrm>
          <a:prstGeom prst="rect">
            <a:avLst/>
          </a:prstGeom>
          <a:noFill/>
        </p:spPr>
        <p:txBody>
          <a:bodyPr lIns="93095" tIns="46548" rIns="93095" bIns="46548"/>
          <a:lstStyle>
            <a:lvl1pPr eaLnBrk="0" hangingPunct="0">
              <a:defRPr>
                <a:solidFill>
                  <a:schemeClr val="tx1"/>
                </a:solidFill>
                <a:latin typeface="Arial" pitchFamily="34" charset="0"/>
              </a:defRPr>
            </a:lvl1pPr>
            <a:lvl2pPr marL="756397" indent="-290922" eaLnBrk="0" hangingPunct="0">
              <a:defRPr>
                <a:solidFill>
                  <a:schemeClr val="tx1"/>
                </a:solidFill>
                <a:latin typeface="Arial" pitchFamily="34" charset="0"/>
              </a:defRPr>
            </a:lvl2pPr>
            <a:lvl3pPr marL="1163688" indent="-232738" eaLnBrk="0" hangingPunct="0">
              <a:defRPr>
                <a:solidFill>
                  <a:schemeClr val="tx1"/>
                </a:solidFill>
                <a:latin typeface="Arial" pitchFamily="34" charset="0"/>
              </a:defRPr>
            </a:lvl3pPr>
            <a:lvl4pPr marL="1629164" indent="-232738" eaLnBrk="0" hangingPunct="0">
              <a:defRPr>
                <a:solidFill>
                  <a:schemeClr val="tx1"/>
                </a:solidFill>
                <a:latin typeface="Arial" pitchFamily="34" charset="0"/>
              </a:defRPr>
            </a:lvl4pPr>
            <a:lvl5pPr marL="2094639" indent="-232738" eaLnBrk="0" hangingPunct="0">
              <a:defRPr>
                <a:solidFill>
                  <a:schemeClr val="tx1"/>
                </a:solidFill>
                <a:latin typeface="Arial" pitchFamily="34" charset="0"/>
              </a:defRPr>
            </a:lvl5pPr>
            <a:lvl6pPr marL="2560114" indent="-232738" eaLnBrk="0" fontAlgn="base" hangingPunct="0">
              <a:spcBef>
                <a:spcPct val="0"/>
              </a:spcBef>
              <a:spcAft>
                <a:spcPct val="0"/>
              </a:spcAft>
              <a:defRPr>
                <a:solidFill>
                  <a:schemeClr val="tx1"/>
                </a:solidFill>
                <a:latin typeface="Arial" pitchFamily="34" charset="0"/>
              </a:defRPr>
            </a:lvl6pPr>
            <a:lvl7pPr marL="3025590" indent="-232738" eaLnBrk="0" fontAlgn="base" hangingPunct="0">
              <a:spcBef>
                <a:spcPct val="0"/>
              </a:spcBef>
              <a:spcAft>
                <a:spcPct val="0"/>
              </a:spcAft>
              <a:defRPr>
                <a:solidFill>
                  <a:schemeClr val="tx1"/>
                </a:solidFill>
                <a:latin typeface="Arial" pitchFamily="34" charset="0"/>
              </a:defRPr>
            </a:lvl7pPr>
            <a:lvl8pPr marL="3491065" indent="-232738" eaLnBrk="0" fontAlgn="base" hangingPunct="0">
              <a:spcBef>
                <a:spcPct val="0"/>
              </a:spcBef>
              <a:spcAft>
                <a:spcPct val="0"/>
              </a:spcAft>
              <a:defRPr>
                <a:solidFill>
                  <a:schemeClr val="tx1"/>
                </a:solidFill>
                <a:latin typeface="Arial" pitchFamily="34" charset="0"/>
              </a:defRPr>
            </a:lvl8pPr>
            <a:lvl9pPr marL="3956540" indent="-232738" eaLnBrk="0" fontAlgn="base" hangingPunct="0">
              <a:spcBef>
                <a:spcPct val="0"/>
              </a:spcBef>
              <a:spcAft>
                <a:spcPct val="0"/>
              </a:spcAft>
              <a:defRPr>
                <a:solidFill>
                  <a:schemeClr val="tx1"/>
                </a:solidFill>
                <a:latin typeface="Arial" pitchFamily="34" charset="0"/>
              </a:defRPr>
            </a:lvl9pPr>
          </a:lstStyle>
          <a:p>
            <a:pPr eaLnBrk="1" hangingPunct="1"/>
            <a:fld id="{E8EB41D4-3AA0-4B15-88F8-2C718DC69D9E}" type="slidenum">
              <a:rPr lang="en-US" smtClean="0"/>
              <a:pPr eaLnBrk="1" hangingPunct="1"/>
              <a:t>7</a:t>
            </a:fld>
            <a:endParaRPr lang="en-US"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xfrm>
            <a:off x="934789" y="4402971"/>
            <a:ext cx="5153525" cy="4171236"/>
          </a:xfrm>
          <a:noFill/>
        </p:spPr>
        <p:txBody>
          <a:bodyPr/>
          <a:lstStyle/>
          <a:p>
            <a:pPr eaLnBrk="1" hangingPunct="1"/>
            <a:r>
              <a:rPr lang="en-US" smtClean="0">
                <a:latin typeface="Arial" pitchFamily="34" charset="0"/>
              </a:rPr>
              <a:t>The algorithms for Q and FHd are nearly identical, so in the interest of time we’ll examine only Q.</a:t>
            </a:r>
          </a:p>
          <a:p>
            <a:pPr eaLnBrk="1" hangingPunct="1"/>
            <a:r>
              <a:rPr lang="en-US" smtClean="0">
                <a:latin typeface="Arial" pitchFamily="34" charset="0"/>
              </a:rPr>
              <a:t>There are M scan points, with the 3D scan data represented by kx, ky, kz, and phi.</a:t>
            </a:r>
          </a:p>
          <a:p>
            <a:pPr eaLnBrk="1" hangingPunct="1"/>
            <a:r>
              <a:rPr lang="en-US" smtClean="0">
                <a:latin typeface="Arial" pitchFamily="34" charset="0"/>
              </a:rPr>
              <a:t>There are N pixels, with the 3D pixel data represented by x, y, and z (inputs) and Q (output).</a:t>
            </a:r>
          </a:p>
          <a:p>
            <a:pPr eaLnBrk="1" hangingPunct="1"/>
            <a:endParaRPr lang="en-US" smtClean="0">
              <a:latin typeface="Arial" pitchFamily="34" charset="0"/>
            </a:endParaRPr>
          </a:p>
          <a:p>
            <a:pPr eaLnBrk="1" hangingPunct="1"/>
            <a:r>
              <a:rPr lang="en-US" smtClean="0">
                <a:latin typeface="Arial" pitchFamily="34" charset="0"/>
              </a:rPr>
              <a:t>As you can see, the algorithm is embarrassingly data-parallel.</a:t>
            </a:r>
          </a:p>
          <a:p>
            <a:pPr eaLnBrk="1" hangingPunct="1"/>
            <a:r>
              <a:rPr lang="en-US" smtClean="0">
                <a:latin typeface="Arial" pitchFamily="34" charset="0"/>
              </a:rPr>
              <a:t>Each iteration of the outer loop corresponds to a single point of scan data. For that single point of scan data, we first compute the magnitude-squared of phi. Then, the inner loop iterates over all the pixels, because the current scan data point contributes to the value of Q at every pixel. In other words, the value of Q at each pixel depends on every scan point. Clearly, the algorithm is O(MN).</a:t>
            </a:r>
          </a:p>
          <a:p>
            <a:pPr eaLnBrk="1" hangingPunct="1"/>
            <a:endParaRPr lang="en-US" smtClean="0">
              <a:latin typeface="Arial" pitchFamily="34" charset="0"/>
            </a:endParaRPr>
          </a:p>
          <a:p>
            <a:pPr eaLnBrk="1" hangingPunct="1"/>
            <a:r>
              <a:rPr lang="en-US" smtClean="0">
                <a:latin typeface="Arial" pitchFamily="34" charset="0"/>
              </a:rPr>
              <a:t>Examining the inner loop more closely, we see that there are 10 floating-point arithmetic operations, 2 floating-point trig operations, and 10 loads. This instruction mix hints at the bottlenecks we face as we map this algorithm to the G80.</a:t>
            </a:r>
          </a:p>
          <a:p>
            <a:pPr eaLnBrk="1" hangingPunct="1"/>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978132" y="8804333"/>
            <a:ext cx="3043343" cy="463471"/>
          </a:xfrm>
          <a:prstGeom prst="rect">
            <a:avLst/>
          </a:prstGeom>
          <a:noFill/>
        </p:spPr>
        <p:txBody>
          <a:bodyPr lIns="93095" tIns="46548" rIns="93095" bIns="46548"/>
          <a:lstStyle>
            <a:lvl1pPr eaLnBrk="0" hangingPunct="0">
              <a:defRPr>
                <a:solidFill>
                  <a:schemeClr val="tx1"/>
                </a:solidFill>
                <a:latin typeface="Arial" pitchFamily="34" charset="0"/>
              </a:defRPr>
            </a:lvl1pPr>
            <a:lvl2pPr marL="756397" indent="-290922" eaLnBrk="0" hangingPunct="0">
              <a:defRPr>
                <a:solidFill>
                  <a:schemeClr val="tx1"/>
                </a:solidFill>
                <a:latin typeface="Arial" pitchFamily="34" charset="0"/>
              </a:defRPr>
            </a:lvl2pPr>
            <a:lvl3pPr marL="1163688" indent="-232738" eaLnBrk="0" hangingPunct="0">
              <a:defRPr>
                <a:solidFill>
                  <a:schemeClr val="tx1"/>
                </a:solidFill>
                <a:latin typeface="Arial" pitchFamily="34" charset="0"/>
              </a:defRPr>
            </a:lvl3pPr>
            <a:lvl4pPr marL="1629164" indent="-232738" eaLnBrk="0" hangingPunct="0">
              <a:defRPr>
                <a:solidFill>
                  <a:schemeClr val="tx1"/>
                </a:solidFill>
                <a:latin typeface="Arial" pitchFamily="34" charset="0"/>
              </a:defRPr>
            </a:lvl4pPr>
            <a:lvl5pPr marL="2094639" indent="-232738" eaLnBrk="0" hangingPunct="0">
              <a:defRPr>
                <a:solidFill>
                  <a:schemeClr val="tx1"/>
                </a:solidFill>
                <a:latin typeface="Arial" pitchFamily="34" charset="0"/>
              </a:defRPr>
            </a:lvl5pPr>
            <a:lvl6pPr marL="2560114" indent="-232738" eaLnBrk="0" fontAlgn="base" hangingPunct="0">
              <a:spcBef>
                <a:spcPct val="0"/>
              </a:spcBef>
              <a:spcAft>
                <a:spcPct val="0"/>
              </a:spcAft>
              <a:defRPr>
                <a:solidFill>
                  <a:schemeClr val="tx1"/>
                </a:solidFill>
                <a:latin typeface="Arial" pitchFamily="34" charset="0"/>
              </a:defRPr>
            </a:lvl6pPr>
            <a:lvl7pPr marL="3025590" indent="-232738" eaLnBrk="0" fontAlgn="base" hangingPunct="0">
              <a:spcBef>
                <a:spcPct val="0"/>
              </a:spcBef>
              <a:spcAft>
                <a:spcPct val="0"/>
              </a:spcAft>
              <a:defRPr>
                <a:solidFill>
                  <a:schemeClr val="tx1"/>
                </a:solidFill>
                <a:latin typeface="Arial" pitchFamily="34" charset="0"/>
              </a:defRPr>
            </a:lvl7pPr>
            <a:lvl8pPr marL="3491065" indent="-232738" eaLnBrk="0" fontAlgn="base" hangingPunct="0">
              <a:spcBef>
                <a:spcPct val="0"/>
              </a:spcBef>
              <a:spcAft>
                <a:spcPct val="0"/>
              </a:spcAft>
              <a:defRPr>
                <a:solidFill>
                  <a:schemeClr val="tx1"/>
                </a:solidFill>
                <a:latin typeface="Arial" pitchFamily="34" charset="0"/>
              </a:defRPr>
            </a:lvl8pPr>
            <a:lvl9pPr marL="3956540" indent="-232738" eaLnBrk="0" fontAlgn="base" hangingPunct="0">
              <a:spcBef>
                <a:spcPct val="0"/>
              </a:spcBef>
              <a:spcAft>
                <a:spcPct val="0"/>
              </a:spcAft>
              <a:defRPr>
                <a:solidFill>
                  <a:schemeClr val="tx1"/>
                </a:solidFill>
                <a:latin typeface="Arial" pitchFamily="34" charset="0"/>
              </a:defRPr>
            </a:lvl9pPr>
          </a:lstStyle>
          <a:p>
            <a:pPr eaLnBrk="1" hangingPunct="1"/>
            <a:fld id="{6071357B-6125-4DEF-8914-539D2CD0985F}" type="slidenum">
              <a:rPr lang="en-US" smtClean="0"/>
              <a:pPr eaLnBrk="1" hangingPunct="1"/>
              <a:t>10</a:t>
            </a:fld>
            <a:endParaRPr lang="en-US"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xfrm>
            <a:off x="934789" y="4402971"/>
            <a:ext cx="5153525" cy="4171236"/>
          </a:xfrm>
          <a:noFill/>
        </p:spPr>
        <p:txBody>
          <a:bodyPr/>
          <a:lstStyle/>
          <a:p>
            <a:pPr eaLnBrk="1" hangingPunct="1"/>
            <a:r>
              <a:rPr lang="en-US" smtClean="0">
                <a:latin typeface="Arial" pitchFamily="34" charset="0"/>
              </a:rPr>
              <a:t>The algorithms for Q and FhD are nearly identical, so in the interest of time we’ll examine only Q.</a:t>
            </a:r>
          </a:p>
          <a:p>
            <a:pPr eaLnBrk="1" hangingPunct="1"/>
            <a:r>
              <a:rPr lang="en-US" smtClean="0">
                <a:latin typeface="Arial" pitchFamily="34" charset="0"/>
              </a:rPr>
              <a:t>There are M scan points, with the 3D scan data represented by kx, ky, kz, and phi.</a:t>
            </a:r>
          </a:p>
          <a:p>
            <a:pPr eaLnBrk="1" hangingPunct="1"/>
            <a:r>
              <a:rPr lang="en-US" smtClean="0">
                <a:latin typeface="Arial" pitchFamily="34" charset="0"/>
              </a:rPr>
              <a:t>There are N pixels, with the 3D pixel data represented by x, y, and z (inputs) and Q (output).</a:t>
            </a:r>
          </a:p>
          <a:p>
            <a:pPr eaLnBrk="1" hangingPunct="1"/>
            <a:endParaRPr lang="en-US" smtClean="0">
              <a:latin typeface="Arial" pitchFamily="34" charset="0"/>
            </a:endParaRPr>
          </a:p>
          <a:p>
            <a:pPr eaLnBrk="1" hangingPunct="1"/>
            <a:r>
              <a:rPr lang="en-US" smtClean="0">
                <a:latin typeface="Arial" pitchFamily="34" charset="0"/>
              </a:rPr>
              <a:t>As you can see, the algorithm is embarrassingly data-parallel.</a:t>
            </a:r>
          </a:p>
          <a:p>
            <a:pPr eaLnBrk="1" hangingPunct="1"/>
            <a:r>
              <a:rPr lang="en-US" smtClean="0">
                <a:latin typeface="Arial" pitchFamily="34" charset="0"/>
              </a:rPr>
              <a:t>Each iteration of the outer loop corresponds to a single point of scan data. For that single point of scan data, we first compute the magnitude-squared of phi. Then, the inner loop iterates over all the pixels, because the current scan data point contributes to the value of Q at every pixel. In other words, the value of Q at each pixel depends on every scan point. Clearly, the algorithm is O(MN).</a:t>
            </a:r>
          </a:p>
          <a:p>
            <a:pPr eaLnBrk="1" hangingPunct="1"/>
            <a:endParaRPr lang="en-US" smtClean="0">
              <a:latin typeface="Arial" pitchFamily="34" charset="0"/>
            </a:endParaRPr>
          </a:p>
          <a:p>
            <a:pPr eaLnBrk="1" hangingPunct="1"/>
            <a:r>
              <a:rPr lang="en-US" smtClean="0">
                <a:latin typeface="Arial" pitchFamily="34" charset="0"/>
              </a:rPr>
              <a:t>Examining the inner loop more closely, we see that there are 10 floating-point arithmetic operations, 2 floating-point trig operations, and 10 loads. This instruction mix hints at the bottlenecks we face as we map this algorithm to the G80.</a:t>
            </a:r>
          </a:p>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xfrm>
            <a:off x="3978132" y="8804333"/>
            <a:ext cx="3043343" cy="463471"/>
          </a:xfrm>
          <a:prstGeom prst="rect">
            <a:avLst/>
          </a:prstGeom>
          <a:noFill/>
        </p:spPr>
        <p:txBody>
          <a:bodyPr lIns="93095" tIns="46548" rIns="93095" bIns="46548"/>
          <a:lstStyle>
            <a:lvl1pPr eaLnBrk="0" hangingPunct="0">
              <a:defRPr>
                <a:solidFill>
                  <a:schemeClr val="tx1"/>
                </a:solidFill>
                <a:latin typeface="Arial" pitchFamily="34" charset="0"/>
              </a:defRPr>
            </a:lvl1pPr>
            <a:lvl2pPr marL="756397" indent="-290922" eaLnBrk="0" hangingPunct="0">
              <a:defRPr>
                <a:solidFill>
                  <a:schemeClr val="tx1"/>
                </a:solidFill>
                <a:latin typeface="Arial" pitchFamily="34" charset="0"/>
              </a:defRPr>
            </a:lvl2pPr>
            <a:lvl3pPr marL="1163688" indent="-232738" eaLnBrk="0" hangingPunct="0">
              <a:defRPr>
                <a:solidFill>
                  <a:schemeClr val="tx1"/>
                </a:solidFill>
                <a:latin typeface="Arial" pitchFamily="34" charset="0"/>
              </a:defRPr>
            </a:lvl3pPr>
            <a:lvl4pPr marL="1629164" indent="-232738" eaLnBrk="0" hangingPunct="0">
              <a:defRPr>
                <a:solidFill>
                  <a:schemeClr val="tx1"/>
                </a:solidFill>
                <a:latin typeface="Arial" pitchFamily="34" charset="0"/>
              </a:defRPr>
            </a:lvl4pPr>
            <a:lvl5pPr marL="2094639" indent="-232738" eaLnBrk="0" hangingPunct="0">
              <a:defRPr>
                <a:solidFill>
                  <a:schemeClr val="tx1"/>
                </a:solidFill>
                <a:latin typeface="Arial" pitchFamily="34" charset="0"/>
              </a:defRPr>
            </a:lvl5pPr>
            <a:lvl6pPr marL="2560114" indent="-232738" eaLnBrk="0" fontAlgn="base" hangingPunct="0">
              <a:spcBef>
                <a:spcPct val="0"/>
              </a:spcBef>
              <a:spcAft>
                <a:spcPct val="0"/>
              </a:spcAft>
              <a:defRPr>
                <a:solidFill>
                  <a:schemeClr val="tx1"/>
                </a:solidFill>
                <a:latin typeface="Arial" pitchFamily="34" charset="0"/>
              </a:defRPr>
            </a:lvl6pPr>
            <a:lvl7pPr marL="3025590" indent="-232738" eaLnBrk="0" fontAlgn="base" hangingPunct="0">
              <a:spcBef>
                <a:spcPct val="0"/>
              </a:spcBef>
              <a:spcAft>
                <a:spcPct val="0"/>
              </a:spcAft>
              <a:defRPr>
                <a:solidFill>
                  <a:schemeClr val="tx1"/>
                </a:solidFill>
                <a:latin typeface="Arial" pitchFamily="34" charset="0"/>
              </a:defRPr>
            </a:lvl7pPr>
            <a:lvl8pPr marL="3491065" indent="-232738" eaLnBrk="0" fontAlgn="base" hangingPunct="0">
              <a:spcBef>
                <a:spcPct val="0"/>
              </a:spcBef>
              <a:spcAft>
                <a:spcPct val="0"/>
              </a:spcAft>
              <a:defRPr>
                <a:solidFill>
                  <a:schemeClr val="tx1"/>
                </a:solidFill>
                <a:latin typeface="Arial" pitchFamily="34" charset="0"/>
              </a:defRPr>
            </a:lvl8pPr>
            <a:lvl9pPr marL="3956540" indent="-232738" eaLnBrk="0" fontAlgn="base" hangingPunct="0">
              <a:spcBef>
                <a:spcPct val="0"/>
              </a:spcBef>
              <a:spcAft>
                <a:spcPct val="0"/>
              </a:spcAft>
              <a:defRPr>
                <a:solidFill>
                  <a:schemeClr val="tx1"/>
                </a:solidFill>
                <a:latin typeface="Arial" pitchFamily="34" charset="0"/>
              </a:defRPr>
            </a:lvl9pPr>
          </a:lstStyle>
          <a:p>
            <a:pPr eaLnBrk="1" hangingPunct="1"/>
            <a:fld id="{7349AC57-FC45-47EF-97F1-6636F84EED14}" type="slidenum">
              <a:rPr lang="en-US" smtClean="0"/>
              <a:pPr eaLnBrk="1" hangingPunct="1"/>
              <a:t>12</a:t>
            </a:fld>
            <a:endParaRPr lang="en-US"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xfrm>
            <a:off x="934789" y="4402971"/>
            <a:ext cx="5153525" cy="4171236"/>
          </a:xfrm>
          <a:noFill/>
        </p:spPr>
        <p:txBody>
          <a:bodyPr/>
          <a:lstStyle/>
          <a:p>
            <a:pPr eaLnBrk="1" hangingPunct="1"/>
            <a:r>
              <a:rPr lang="en-US" smtClean="0">
                <a:latin typeface="Arial" pitchFamily="34" charset="0"/>
              </a:rPr>
              <a:t>The algorithms for Q and FHd are nearly identical, so in the interest of time we’ll examine only Q.</a:t>
            </a:r>
          </a:p>
          <a:p>
            <a:pPr eaLnBrk="1" hangingPunct="1"/>
            <a:r>
              <a:rPr lang="en-US" smtClean="0">
                <a:latin typeface="Arial" pitchFamily="34" charset="0"/>
              </a:rPr>
              <a:t>There are M scan points, with the 3D scan data represented by kx, ky, kz, and phi.</a:t>
            </a:r>
          </a:p>
          <a:p>
            <a:pPr eaLnBrk="1" hangingPunct="1"/>
            <a:r>
              <a:rPr lang="en-US" smtClean="0">
                <a:latin typeface="Arial" pitchFamily="34" charset="0"/>
              </a:rPr>
              <a:t>There are N pixels, with the 3D pixel data represented by x, y, and z (inputs) and Q (output).</a:t>
            </a:r>
          </a:p>
          <a:p>
            <a:pPr eaLnBrk="1" hangingPunct="1"/>
            <a:endParaRPr lang="en-US" smtClean="0">
              <a:latin typeface="Arial" pitchFamily="34" charset="0"/>
            </a:endParaRPr>
          </a:p>
          <a:p>
            <a:pPr eaLnBrk="1" hangingPunct="1"/>
            <a:r>
              <a:rPr lang="en-US" smtClean="0">
                <a:latin typeface="Arial" pitchFamily="34" charset="0"/>
              </a:rPr>
              <a:t>As you can see, the algorithm is embarrassingly data-parallel.</a:t>
            </a:r>
          </a:p>
          <a:p>
            <a:pPr eaLnBrk="1" hangingPunct="1"/>
            <a:r>
              <a:rPr lang="en-US" smtClean="0">
                <a:latin typeface="Arial" pitchFamily="34" charset="0"/>
              </a:rPr>
              <a:t>Each iteration of the outer loop corresponds to a single point of scan data. For that single point of scan data, we first compute the magnitude-squared of phi. Then, the inner loop iterates over all the pixels, because the current scan data point contributes to the value of Q at every pixel. In other words, the value of Q at each pixel depends on every scan point. Clearly, the algorithm is O(MN).</a:t>
            </a:r>
          </a:p>
          <a:p>
            <a:pPr eaLnBrk="1" hangingPunct="1"/>
            <a:endParaRPr lang="en-US" smtClean="0">
              <a:latin typeface="Arial" pitchFamily="34" charset="0"/>
            </a:endParaRPr>
          </a:p>
          <a:p>
            <a:pPr eaLnBrk="1" hangingPunct="1"/>
            <a:r>
              <a:rPr lang="en-US" smtClean="0">
                <a:latin typeface="Arial" pitchFamily="34" charset="0"/>
              </a:rPr>
              <a:t>Examining the inner loop more closely, we see that there are 10 floating-point arithmetic operations, 2 floating-point trig operations, and 10 loads. This instruction mix hints at the bottlenecks we face as we map this algorithm to the G80.</a:t>
            </a:r>
          </a:p>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xfrm>
            <a:off x="3978132" y="8804333"/>
            <a:ext cx="3043343" cy="463471"/>
          </a:xfrm>
          <a:prstGeom prst="rect">
            <a:avLst/>
          </a:prstGeom>
          <a:noFill/>
        </p:spPr>
        <p:txBody>
          <a:bodyPr lIns="93095" tIns="46548" rIns="93095" bIns="46548"/>
          <a:lstStyle>
            <a:lvl1pPr eaLnBrk="0" hangingPunct="0">
              <a:defRPr>
                <a:solidFill>
                  <a:schemeClr val="tx1"/>
                </a:solidFill>
                <a:latin typeface="Arial" pitchFamily="34" charset="0"/>
              </a:defRPr>
            </a:lvl1pPr>
            <a:lvl2pPr marL="756397" indent="-290922" eaLnBrk="0" hangingPunct="0">
              <a:defRPr>
                <a:solidFill>
                  <a:schemeClr val="tx1"/>
                </a:solidFill>
                <a:latin typeface="Arial" pitchFamily="34" charset="0"/>
              </a:defRPr>
            </a:lvl2pPr>
            <a:lvl3pPr marL="1163688" indent="-232738" eaLnBrk="0" hangingPunct="0">
              <a:defRPr>
                <a:solidFill>
                  <a:schemeClr val="tx1"/>
                </a:solidFill>
                <a:latin typeface="Arial" pitchFamily="34" charset="0"/>
              </a:defRPr>
            </a:lvl3pPr>
            <a:lvl4pPr marL="1629164" indent="-232738" eaLnBrk="0" hangingPunct="0">
              <a:defRPr>
                <a:solidFill>
                  <a:schemeClr val="tx1"/>
                </a:solidFill>
                <a:latin typeface="Arial" pitchFamily="34" charset="0"/>
              </a:defRPr>
            </a:lvl4pPr>
            <a:lvl5pPr marL="2094639" indent="-232738" eaLnBrk="0" hangingPunct="0">
              <a:defRPr>
                <a:solidFill>
                  <a:schemeClr val="tx1"/>
                </a:solidFill>
                <a:latin typeface="Arial" pitchFamily="34" charset="0"/>
              </a:defRPr>
            </a:lvl5pPr>
            <a:lvl6pPr marL="2560114" indent="-232738" eaLnBrk="0" fontAlgn="base" hangingPunct="0">
              <a:spcBef>
                <a:spcPct val="0"/>
              </a:spcBef>
              <a:spcAft>
                <a:spcPct val="0"/>
              </a:spcAft>
              <a:defRPr>
                <a:solidFill>
                  <a:schemeClr val="tx1"/>
                </a:solidFill>
                <a:latin typeface="Arial" pitchFamily="34" charset="0"/>
              </a:defRPr>
            </a:lvl6pPr>
            <a:lvl7pPr marL="3025590" indent="-232738" eaLnBrk="0" fontAlgn="base" hangingPunct="0">
              <a:spcBef>
                <a:spcPct val="0"/>
              </a:spcBef>
              <a:spcAft>
                <a:spcPct val="0"/>
              </a:spcAft>
              <a:defRPr>
                <a:solidFill>
                  <a:schemeClr val="tx1"/>
                </a:solidFill>
                <a:latin typeface="Arial" pitchFamily="34" charset="0"/>
              </a:defRPr>
            </a:lvl7pPr>
            <a:lvl8pPr marL="3491065" indent="-232738" eaLnBrk="0" fontAlgn="base" hangingPunct="0">
              <a:spcBef>
                <a:spcPct val="0"/>
              </a:spcBef>
              <a:spcAft>
                <a:spcPct val="0"/>
              </a:spcAft>
              <a:defRPr>
                <a:solidFill>
                  <a:schemeClr val="tx1"/>
                </a:solidFill>
                <a:latin typeface="Arial" pitchFamily="34" charset="0"/>
              </a:defRPr>
            </a:lvl8pPr>
            <a:lvl9pPr marL="3956540" indent="-232738" eaLnBrk="0" fontAlgn="base" hangingPunct="0">
              <a:spcBef>
                <a:spcPct val="0"/>
              </a:spcBef>
              <a:spcAft>
                <a:spcPct val="0"/>
              </a:spcAft>
              <a:defRPr>
                <a:solidFill>
                  <a:schemeClr val="tx1"/>
                </a:solidFill>
                <a:latin typeface="Arial" pitchFamily="34" charset="0"/>
              </a:defRPr>
            </a:lvl9pPr>
          </a:lstStyle>
          <a:p>
            <a:pPr eaLnBrk="1" hangingPunct="1"/>
            <a:fld id="{AC2A5B85-3249-4741-85FC-6D64B4396965}" type="slidenum">
              <a:rPr lang="en-US" smtClean="0"/>
              <a:pPr eaLnBrk="1" hangingPunct="1"/>
              <a:t>13</a:t>
            </a:fld>
            <a:endParaRPr lang="en-US" smtClean="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xfrm>
            <a:off x="934789" y="4402971"/>
            <a:ext cx="5153525" cy="4171236"/>
          </a:xfrm>
          <a:noFill/>
        </p:spPr>
        <p:txBody>
          <a:bodyPr/>
          <a:lstStyle/>
          <a:p>
            <a:pPr eaLnBrk="1" hangingPunct="1"/>
            <a:r>
              <a:rPr lang="en-US" smtClean="0">
                <a:latin typeface="Arial" pitchFamily="34" charset="0"/>
              </a:rPr>
              <a:t>The algorithms for Q and FHd are nearly identical, so in the interest of time we’ll examine only Q.</a:t>
            </a:r>
          </a:p>
          <a:p>
            <a:pPr eaLnBrk="1" hangingPunct="1"/>
            <a:r>
              <a:rPr lang="en-US" smtClean="0">
                <a:latin typeface="Arial" pitchFamily="34" charset="0"/>
              </a:rPr>
              <a:t>There are M scan points, with the 3D scan data represented by kx, ky, kz, and phi.</a:t>
            </a:r>
          </a:p>
          <a:p>
            <a:pPr eaLnBrk="1" hangingPunct="1"/>
            <a:r>
              <a:rPr lang="en-US" smtClean="0">
                <a:latin typeface="Arial" pitchFamily="34" charset="0"/>
              </a:rPr>
              <a:t>There are N pixels, with the 3D pixel data represented by x, y, and z (inputs) and Q (output).</a:t>
            </a:r>
          </a:p>
          <a:p>
            <a:pPr eaLnBrk="1" hangingPunct="1"/>
            <a:endParaRPr lang="en-US" smtClean="0">
              <a:latin typeface="Arial" pitchFamily="34" charset="0"/>
            </a:endParaRPr>
          </a:p>
          <a:p>
            <a:pPr eaLnBrk="1" hangingPunct="1"/>
            <a:r>
              <a:rPr lang="en-US" smtClean="0">
                <a:latin typeface="Arial" pitchFamily="34" charset="0"/>
              </a:rPr>
              <a:t>As you can see, the algorithm is embarrassingly data-parallel.</a:t>
            </a:r>
          </a:p>
          <a:p>
            <a:pPr eaLnBrk="1" hangingPunct="1"/>
            <a:r>
              <a:rPr lang="en-US" smtClean="0">
                <a:latin typeface="Arial" pitchFamily="34" charset="0"/>
              </a:rPr>
              <a:t>Each iteration of the outer loop corresponds to a single point of scan data. For that single point of scan data, we first compute the magnitude-squared of phi. Then, the inner loop iterates over all the pixels, because the current scan data point contributes to the value of Q at every pixel. In other words, the value of Q at each pixel depends on every scan point. Clearly, the algorithm is O(MN).</a:t>
            </a:r>
          </a:p>
          <a:p>
            <a:pPr eaLnBrk="1" hangingPunct="1"/>
            <a:endParaRPr lang="en-US" smtClean="0">
              <a:latin typeface="Arial" pitchFamily="34" charset="0"/>
            </a:endParaRPr>
          </a:p>
          <a:p>
            <a:pPr eaLnBrk="1" hangingPunct="1"/>
            <a:r>
              <a:rPr lang="en-US" smtClean="0">
                <a:latin typeface="Arial" pitchFamily="34" charset="0"/>
              </a:rPr>
              <a:t>Examining the inner loop more closely, we see that there are 10 floating-point arithmetic operations, 2 floating-point trig operations, and 10 loads. This instruction mix hints at the bottlenecks we face as we map this algorithm to the G80.</a:t>
            </a:r>
          </a:p>
          <a:p>
            <a:pPr eaLnBrk="1" hangingPunct="1"/>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xfrm>
            <a:off x="3978132" y="8804333"/>
            <a:ext cx="3043343" cy="463471"/>
          </a:xfrm>
          <a:prstGeom prst="rect">
            <a:avLst/>
          </a:prstGeom>
          <a:noFill/>
        </p:spPr>
        <p:txBody>
          <a:bodyPr lIns="93095" tIns="46548" rIns="93095" bIns="46548"/>
          <a:lstStyle>
            <a:lvl1pPr eaLnBrk="0" hangingPunct="0">
              <a:defRPr>
                <a:solidFill>
                  <a:schemeClr val="tx1"/>
                </a:solidFill>
                <a:latin typeface="Arial" pitchFamily="34" charset="0"/>
              </a:defRPr>
            </a:lvl1pPr>
            <a:lvl2pPr marL="756397" indent="-290922" eaLnBrk="0" hangingPunct="0">
              <a:defRPr>
                <a:solidFill>
                  <a:schemeClr val="tx1"/>
                </a:solidFill>
                <a:latin typeface="Arial" pitchFamily="34" charset="0"/>
              </a:defRPr>
            </a:lvl2pPr>
            <a:lvl3pPr marL="1163688" indent="-232738" eaLnBrk="0" hangingPunct="0">
              <a:defRPr>
                <a:solidFill>
                  <a:schemeClr val="tx1"/>
                </a:solidFill>
                <a:latin typeface="Arial" pitchFamily="34" charset="0"/>
              </a:defRPr>
            </a:lvl3pPr>
            <a:lvl4pPr marL="1629164" indent="-232738" eaLnBrk="0" hangingPunct="0">
              <a:defRPr>
                <a:solidFill>
                  <a:schemeClr val="tx1"/>
                </a:solidFill>
                <a:latin typeface="Arial" pitchFamily="34" charset="0"/>
              </a:defRPr>
            </a:lvl4pPr>
            <a:lvl5pPr marL="2094639" indent="-232738" eaLnBrk="0" hangingPunct="0">
              <a:defRPr>
                <a:solidFill>
                  <a:schemeClr val="tx1"/>
                </a:solidFill>
                <a:latin typeface="Arial" pitchFamily="34" charset="0"/>
              </a:defRPr>
            </a:lvl5pPr>
            <a:lvl6pPr marL="2560114" indent="-232738" eaLnBrk="0" fontAlgn="base" hangingPunct="0">
              <a:spcBef>
                <a:spcPct val="0"/>
              </a:spcBef>
              <a:spcAft>
                <a:spcPct val="0"/>
              </a:spcAft>
              <a:defRPr>
                <a:solidFill>
                  <a:schemeClr val="tx1"/>
                </a:solidFill>
                <a:latin typeface="Arial" pitchFamily="34" charset="0"/>
              </a:defRPr>
            </a:lvl6pPr>
            <a:lvl7pPr marL="3025590" indent="-232738" eaLnBrk="0" fontAlgn="base" hangingPunct="0">
              <a:spcBef>
                <a:spcPct val="0"/>
              </a:spcBef>
              <a:spcAft>
                <a:spcPct val="0"/>
              </a:spcAft>
              <a:defRPr>
                <a:solidFill>
                  <a:schemeClr val="tx1"/>
                </a:solidFill>
                <a:latin typeface="Arial" pitchFamily="34" charset="0"/>
              </a:defRPr>
            </a:lvl7pPr>
            <a:lvl8pPr marL="3491065" indent="-232738" eaLnBrk="0" fontAlgn="base" hangingPunct="0">
              <a:spcBef>
                <a:spcPct val="0"/>
              </a:spcBef>
              <a:spcAft>
                <a:spcPct val="0"/>
              </a:spcAft>
              <a:defRPr>
                <a:solidFill>
                  <a:schemeClr val="tx1"/>
                </a:solidFill>
                <a:latin typeface="Arial" pitchFamily="34" charset="0"/>
              </a:defRPr>
            </a:lvl8pPr>
            <a:lvl9pPr marL="3956540" indent="-232738" eaLnBrk="0" fontAlgn="base" hangingPunct="0">
              <a:spcBef>
                <a:spcPct val="0"/>
              </a:spcBef>
              <a:spcAft>
                <a:spcPct val="0"/>
              </a:spcAft>
              <a:defRPr>
                <a:solidFill>
                  <a:schemeClr val="tx1"/>
                </a:solidFill>
                <a:latin typeface="Arial" pitchFamily="34" charset="0"/>
              </a:defRPr>
            </a:lvl9pPr>
          </a:lstStyle>
          <a:p>
            <a:pPr eaLnBrk="1" hangingPunct="1"/>
            <a:fld id="{FA302A8E-1E34-4EC6-BCA7-B2B0873292E7}" type="slidenum">
              <a:rPr lang="en-US" smtClean="0"/>
              <a:pPr eaLnBrk="1" hangingPunct="1"/>
              <a:t>14</a:t>
            </a:fld>
            <a:endParaRPr lang="en-US"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xfrm>
            <a:off x="934789" y="4402971"/>
            <a:ext cx="5153525" cy="4171236"/>
          </a:xfrm>
          <a:noFill/>
        </p:spPr>
        <p:txBody>
          <a:bodyPr/>
          <a:lstStyle/>
          <a:p>
            <a:pPr eaLnBrk="1" hangingPunct="1"/>
            <a:r>
              <a:rPr lang="en-US" smtClean="0">
                <a:latin typeface="Arial" pitchFamily="34" charset="0"/>
              </a:rPr>
              <a:t>The algorithms for Q and FHd are nearly identical, so in the interest of time we’ll examine only Q.</a:t>
            </a:r>
          </a:p>
          <a:p>
            <a:pPr eaLnBrk="1" hangingPunct="1"/>
            <a:r>
              <a:rPr lang="en-US" smtClean="0">
                <a:latin typeface="Arial" pitchFamily="34" charset="0"/>
              </a:rPr>
              <a:t>There are M scan points, with the 3D scan data represented by kx, ky, kz, and phi.</a:t>
            </a:r>
          </a:p>
          <a:p>
            <a:pPr eaLnBrk="1" hangingPunct="1"/>
            <a:r>
              <a:rPr lang="en-US" smtClean="0">
                <a:latin typeface="Arial" pitchFamily="34" charset="0"/>
              </a:rPr>
              <a:t>There are N pixels, with the 3D pixel data represented by x, y, and z (inputs) and Q (output).</a:t>
            </a:r>
          </a:p>
          <a:p>
            <a:pPr eaLnBrk="1" hangingPunct="1"/>
            <a:endParaRPr lang="en-US" smtClean="0">
              <a:latin typeface="Arial" pitchFamily="34" charset="0"/>
            </a:endParaRPr>
          </a:p>
          <a:p>
            <a:pPr eaLnBrk="1" hangingPunct="1"/>
            <a:r>
              <a:rPr lang="en-US" smtClean="0">
                <a:latin typeface="Arial" pitchFamily="34" charset="0"/>
              </a:rPr>
              <a:t>As you can see, the algorithm is embarrassingly data-parallel.</a:t>
            </a:r>
          </a:p>
          <a:p>
            <a:pPr eaLnBrk="1" hangingPunct="1"/>
            <a:r>
              <a:rPr lang="en-US" smtClean="0">
                <a:latin typeface="Arial" pitchFamily="34" charset="0"/>
              </a:rPr>
              <a:t>Each iteration of the outer loop corresponds to a single point of scan data. For that single point of scan data, we first compute the magnitude-squared of phi. Then, the inner loop iterates over all the pixels, because the current scan data point contributes to the value of Q at every pixel. In other words, the value of Q at each pixel depends on every scan point. Clearly, the algorithm is O(MN).</a:t>
            </a:r>
          </a:p>
          <a:p>
            <a:pPr eaLnBrk="1" hangingPunct="1"/>
            <a:endParaRPr lang="en-US" smtClean="0">
              <a:latin typeface="Arial" pitchFamily="34" charset="0"/>
            </a:endParaRPr>
          </a:p>
          <a:p>
            <a:pPr eaLnBrk="1" hangingPunct="1"/>
            <a:r>
              <a:rPr lang="en-US" smtClean="0">
                <a:latin typeface="Arial" pitchFamily="34" charset="0"/>
              </a:rPr>
              <a:t>Examining the inner loop more closely, we see that there are 10 floating-point arithmetic operations, 2 floating-point trig operations, and 10 loads. This instruction mix hints at the bottlenecks we face as we map this algorithm to the G80.</a:t>
            </a:r>
          </a:p>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46361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9469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1979613" cy="58658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791200" cy="58658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8462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923213" cy="1141413"/>
          </a:xfrm>
        </p:spPr>
        <p:txBody>
          <a:bodyPr/>
          <a:lstStyle/>
          <a:p>
            <a:r>
              <a:rPr lang="en-US" smtClean="0"/>
              <a:t>Click to edit Master title style</a:t>
            </a:r>
            <a:endParaRPr lang="en-US"/>
          </a:p>
        </p:txBody>
      </p:sp>
    </p:spTree>
    <p:extLst>
      <p:ext uri="{BB962C8B-B14F-4D97-AF65-F5344CB8AC3E}">
        <p14:creationId xmlns:p14="http://schemas.microsoft.com/office/powerpoint/2010/main" val="4160374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923213" cy="11414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3884613" cy="45704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2813" y="1524000"/>
            <a:ext cx="3886200" cy="45704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4949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923213" cy="11414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7923213" cy="22082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3884613"/>
            <a:ext cx="7923213"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4609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8B7FA9AB-7A92-4F6B-8EEE-DC4CE5879482}" type="slidenum">
              <a:rPr lang="en-US"/>
              <a:pPr>
                <a:defRPr/>
              </a:pPr>
              <a:t>‹#›</a:t>
            </a:fld>
            <a:endParaRPr lang="en-US"/>
          </a:p>
        </p:txBody>
      </p:sp>
    </p:spTree>
    <p:extLst>
      <p:ext uri="{BB962C8B-B14F-4D97-AF65-F5344CB8AC3E}">
        <p14:creationId xmlns:p14="http://schemas.microsoft.com/office/powerpoint/2010/main" val="1851444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64615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01682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542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7663" y="1905000"/>
            <a:ext cx="4130675"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0738" y="1905000"/>
            <a:ext cx="4132262"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452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4850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59658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59374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911667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0692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882530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36759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25450"/>
            <a:ext cx="2114550" cy="61277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425450"/>
            <a:ext cx="6191250" cy="6127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70063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9487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84613"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2813" y="1524000"/>
            <a:ext cx="3886200"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4345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0669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57202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6911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2936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6777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Text Box 1"/>
          <p:cNvSpPr txBox="1">
            <a:spLocks noChangeArrowheads="1"/>
          </p:cNvSpPr>
          <p:nvPr/>
        </p:nvSpPr>
        <p:spPr bwMode="auto">
          <a:xfrm>
            <a:off x="463550" y="6394450"/>
            <a:ext cx="4648200" cy="463550"/>
          </a:xfrm>
          <a:prstGeom prst="rect">
            <a:avLst/>
          </a:prstGeom>
          <a:noFill/>
          <a:ln w="9525">
            <a:noFill/>
            <a:miter lim="800000"/>
            <a:headEnd/>
            <a:tailEnd/>
          </a:ln>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1pPr>
            <a:lvl2pPr marL="37931725" indent="-37474525">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9pPr>
          </a:lstStyle>
          <a:p>
            <a:pPr>
              <a:buClr>
                <a:srgbClr val="000000"/>
              </a:buClr>
              <a:buSzPct val="100000"/>
              <a:buFont typeface="Times New Roman" pitchFamily="18" charset="0"/>
              <a:buNone/>
              <a:defRPr/>
            </a:pPr>
            <a:r>
              <a:rPr lang="en-GB" sz="1200" dirty="0" smtClean="0">
                <a:solidFill>
                  <a:schemeClr val="tx1"/>
                </a:solidFill>
                <a:latin typeface="Palatino" pitchFamily="18" charset="0"/>
                <a:cs typeface="Times New Roman" pitchFamily="18" charset="0"/>
              </a:rPr>
              <a:t>© David Kirk/NVIDIA and Wen-mei W. Hwu, 2007-2012</a:t>
            </a:r>
          </a:p>
          <a:p>
            <a:pPr>
              <a:buClr>
                <a:srgbClr val="000000"/>
              </a:buClr>
              <a:buSzPct val="100000"/>
              <a:buFont typeface="Times New Roman" pitchFamily="18" charset="0"/>
              <a:buNone/>
              <a:defRPr/>
            </a:pPr>
            <a:r>
              <a:rPr lang="en-GB" sz="1200" dirty="0" smtClean="0">
                <a:solidFill>
                  <a:schemeClr val="tx1"/>
                </a:solidFill>
                <a:latin typeface="Palatino" pitchFamily="18" charset="0"/>
                <a:cs typeface="Times New Roman" pitchFamily="18" charset="0"/>
              </a:rPr>
              <a:t>ECE408/CS483, ECE 498AL, University of Illinois, Urbana-Champaign</a:t>
            </a:r>
          </a:p>
        </p:txBody>
      </p:sp>
      <p:sp>
        <p:nvSpPr>
          <p:cNvPr id="1027" name="Line 2"/>
          <p:cNvSpPr>
            <a:spLocks noChangeShapeType="1"/>
          </p:cNvSpPr>
          <p:nvPr/>
        </p:nvSpPr>
        <p:spPr bwMode="auto">
          <a:xfrm>
            <a:off x="304800" y="228600"/>
            <a:ext cx="1588" cy="6400800"/>
          </a:xfrm>
          <a:prstGeom prst="line">
            <a:avLst/>
          </a:prstGeom>
          <a:noFill/>
          <a:ln w="38160">
            <a:solidFill>
              <a:srgbClr val="33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3"/>
          <p:cNvSpPr>
            <a:spLocks noChangeShapeType="1"/>
          </p:cNvSpPr>
          <p:nvPr/>
        </p:nvSpPr>
        <p:spPr bwMode="auto">
          <a:xfrm>
            <a:off x="381000" y="228600"/>
            <a:ext cx="1588" cy="6400800"/>
          </a:xfrm>
          <a:prstGeom prst="line">
            <a:avLst/>
          </a:prstGeom>
          <a:noFill/>
          <a:ln w="3816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9" name="Rectangle 4"/>
          <p:cNvSpPr>
            <a:spLocks noGrp="1" noChangeArrowheads="1"/>
          </p:cNvSpPr>
          <p:nvPr>
            <p:ph type="title"/>
          </p:nvPr>
        </p:nvSpPr>
        <p:spPr bwMode="auto">
          <a:xfrm>
            <a:off x="685800" y="228600"/>
            <a:ext cx="7923213" cy="114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30" name="Rectangle 5"/>
          <p:cNvSpPr>
            <a:spLocks noGrp="1" noChangeArrowheads="1"/>
          </p:cNvSpPr>
          <p:nvPr>
            <p:ph type="body" idx="1"/>
          </p:nvPr>
        </p:nvSpPr>
        <p:spPr bwMode="auto">
          <a:xfrm>
            <a:off x="685800" y="1524000"/>
            <a:ext cx="7923213" cy="457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 id="2147483677" r:id="rId15"/>
  </p:sldLayoutIdLst>
  <p:txStyles>
    <p:titleStyle>
      <a:lvl1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S PGothic" pitchFamily="34" charset="-128"/>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charset="0"/>
          <a:ea typeface="MS PGothic" pitchFamily="34" charset="-128"/>
        </a:defRPr>
      </a:lvl2pPr>
      <a:lvl3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charset="0"/>
          <a:ea typeface="MS PGothic" pitchFamily="34" charset="-128"/>
        </a:defRPr>
      </a:lvl3pPr>
      <a:lvl4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charset="0"/>
          <a:ea typeface="MS PGothic" pitchFamily="34" charset="-128"/>
        </a:defRPr>
      </a:lvl4pPr>
      <a:lvl5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charset="0"/>
          <a:ea typeface="MS PGothic" pitchFamily="34" charset="-128"/>
        </a:defRPr>
      </a:lvl5pPr>
      <a:lvl6pPr marL="1536700" indent="-215900" algn="l" defTabSz="457200" rtl="0" fontAlgn="base">
        <a:spcBef>
          <a:spcPct val="0"/>
        </a:spcBef>
        <a:spcAft>
          <a:spcPct val="0"/>
        </a:spcAft>
        <a:buClr>
          <a:srgbClr val="000000"/>
        </a:buClr>
        <a:buSzPct val="45000"/>
        <a:buFont typeface="StarSymbol" charset="0"/>
        <a:defRPr sz="4400">
          <a:solidFill>
            <a:srgbClr val="000000"/>
          </a:solidFill>
          <a:latin typeface="Times New Roman" charset="0"/>
          <a:ea typeface="ＭＳ Ｐゴシック" charset="-128"/>
        </a:defRPr>
      </a:lvl6pPr>
      <a:lvl7pPr marL="1993900" indent="-215900" algn="l" defTabSz="457200" rtl="0" fontAlgn="base">
        <a:spcBef>
          <a:spcPct val="0"/>
        </a:spcBef>
        <a:spcAft>
          <a:spcPct val="0"/>
        </a:spcAft>
        <a:buClr>
          <a:srgbClr val="000000"/>
        </a:buClr>
        <a:buSzPct val="45000"/>
        <a:buFont typeface="StarSymbol" charset="0"/>
        <a:defRPr sz="4400">
          <a:solidFill>
            <a:srgbClr val="000000"/>
          </a:solidFill>
          <a:latin typeface="Times New Roman" charset="0"/>
          <a:ea typeface="ＭＳ Ｐゴシック" charset="-128"/>
        </a:defRPr>
      </a:lvl7pPr>
      <a:lvl8pPr marL="2451100" indent="-215900" algn="l" defTabSz="457200" rtl="0" fontAlgn="base">
        <a:spcBef>
          <a:spcPct val="0"/>
        </a:spcBef>
        <a:spcAft>
          <a:spcPct val="0"/>
        </a:spcAft>
        <a:buClr>
          <a:srgbClr val="000000"/>
        </a:buClr>
        <a:buSzPct val="45000"/>
        <a:buFont typeface="StarSymbol" charset="0"/>
        <a:defRPr sz="4400">
          <a:solidFill>
            <a:srgbClr val="000000"/>
          </a:solidFill>
          <a:latin typeface="Times New Roman" charset="0"/>
          <a:ea typeface="ＭＳ Ｐゴシック" charset="-128"/>
        </a:defRPr>
      </a:lvl8pPr>
      <a:lvl9pPr marL="2908300" indent="-215900" algn="l" defTabSz="457200" rtl="0" fontAlgn="base">
        <a:spcBef>
          <a:spcPct val="0"/>
        </a:spcBef>
        <a:spcAft>
          <a:spcPct val="0"/>
        </a:spcAft>
        <a:buClr>
          <a:srgbClr val="000000"/>
        </a:buClr>
        <a:buSzPct val="45000"/>
        <a:buFont typeface="StarSymbol" charset="0"/>
        <a:defRPr sz="4400">
          <a:solidFill>
            <a:srgbClr val="000000"/>
          </a:solidFill>
          <a:latin typeface="Times New Roman" charset="0"/>
          <a:ea typeface="ＭＳ Ｐゴシック" charset="-128"/>
        </a:defRPr>
      </a:lvl9pPr>
    </p:titleStyle>
    <p:bodyStyle>
      <a:lvl1pPr marL="341313" indent="-341313" algn="l" defTabSz="457200"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MS PGothic" pitchFamily="34" charset="-128"/>
          <a:cs typeface="+mn-cs"/>
        </a:defRPr>
      </a:lvl1pPr>
      <a:lvl2pPr marL="741363" indent="-284163" algn="l" defTabSz="457200"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MS PGothic" pitchFamily="34" charset="-128"/>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MS PGothic" pitchFamily="34" charset="-128"/>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S PGothic" pitchFamily="34" charset="-128"/>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S PGothic" pitchFamily="34" charset="-128"/>
        </a:defRPr>
      </a:lvl5pPr>
      <a:lvl6pPr marL="2514600" indent="-228600" algn="l" defTabSz="457200" rtl="0" fontAlgn="base">
        <a:spcBef>
          <a:spcPts val="500"/>
        </a:spcBef>
        <a:spcAft>
          <a:spcPct val="0"/>
        </a:spcAft>
        <a:buClr>
          <a:srgbClr val="000000"/>
        </a:buClr>
        <a:buSzPct val="100000"/>
        <a:buFont typeface="Times New Roman" charset="0"/>
        <a:buChar char="»"/>
        <a:defRPr sz="2000">
          <a:solidFill>
            <a:srgbClr val="000000"/>
          </a:solidFill>
          <a:latin typeface="+mn-lt"/>
          <a:ea typeface="ＭＳ Ｐゴシック" charset="-128"/>
        </a:defRPr>
      </a:lvl6pPr>
      <a:lvl7pPr marL="2971800" indent="-228600" algn="l" defTabSz="457200" rtl="0" fontAlgn="base">
        <a:spcBef>
          <a:spcPts val="500"/>
        </a:spcBef>
        <a:spcAft>
          <a:spcPct val="0"/>
        </a:spcAft>
        <a:buClr>
          <a:srgbClr val="000000"/>
        </a:buClr>
        <a:buSzPct val="100000"/>
        <a:buFont typeface="Times New Roman" charset="0"/>
        <a:buChar char="»"/>
        <a:defRPr sz="2000">
          <a:solidFill>
            <a:srgbClr val="000000"/>
          </a:solidFill>
          <a:latin typeface="+mn-lt"/>
          <a:ea typeface="ＭＳ Ｐゴシック" charset="-128"/>
        </a:defRPr>
      </a:lvl7pPr>
      <a:lvl8pPr marL="3429000" indent="-228600" algn="l" defTabSz="457200" rtl="0" fontAlgn="base">
        <a:spcBef>
          <a:spcPts val="500"/>
        </a:spcBef>
        <a:spcAft>
          <a:spcPct val="0"/>
        </a:spcAft>
        <a:buClr>
          <a:srgbClr val="000000"/>
        </a:buClr>
        <a:buSzPct val="100000"/>
        <a:buFont typeface="Times New Roman" charset="0"/>
        <a:buChar char="»"/>
        <a:defRPr sz="2000">
          <a:solidFill>
            <a:srgbClr val="000000"/>
          </a:solidFill>
          <a:latin typeface="+mn-lt"/>
          <a:ea typeface="ＭＳ Ｐゴシック" charset="-128"/>
        </a:defRPr>
      </a:lvl8pPr>
      <a:lvl9pPr marL="3886200" indent="-228600" algn="l" defTabSz="457200" rtl="0" fontAlgn="base">
        <a:spcBef>
          <a:spcPts val="500"/>
        </a:spcBef>
        <a:spcAft>
          <a:spcPct val="0"/>
        </a:spcAft>
        <a:buClr>
          <a:srgbClr val="000000"/>
        </a:buClr>
        <a:buSzPct val="100000"/>
        <a:buFont typeface="Times New Roman" charset="0"/>
        <a:buChar char="»"/>
        <a:defRPr sz="20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bwMode="auto">
          <a:xfrm>
            <a:off x="304800" y="425450"/>
            <a:ext cx="6705600" cy="1219200"/>
          </a:xfrm>
          <a:prstGeom prst="rect">
            <a:avLst/>
          </a:prstGeom>
          <a:noFill/>
          <a:ln w="9525">
            <a:noFill/>
            <a:miter lim="800000"/>
            <a:headEnd/>
            <a:tailEnd/>
          </a:ln>
          <a:effectLst>
            <a:outerShdw blurRad="63500" dist="17961" dir="2700000" algn="ctr" rotWithShape="0">
              <a:schemeClr val="bg2">
                <a:alpha val="74998"/>
              </a:scheme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347663" y="1905000"/>
            <a:ext cx="8415337"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Line 4"/>
          <p:cNvSpPr>
            <a:spLocks noChangeShapeType="1"/>
          </p:cNvSpPr>
          <p:nvPr/>
        </p:nvSpPr>
        <p:spPr bwMode="auto">
          <a:xfrm>
            <a:off x="381000" y="1600200"/>
            <a:ext cx="8382000" cy="0"/>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rtl="0" eaLnBrk="0" fontAlgn="base" hangingPunct="0">
        <a:spcBef>
          <a:spcPct val="0"/>
        </a:spcBef>
        <a:spcAft>
          <a:spcPct val="0"/>
        </a:spcAft>
        <a:defRPr sz="3700" b="1">
          <a:solidFill>
            <a:srgbClr val="000000"/>
          </a:solidFill>
          <a:latin typeface="+mj-lt"/>
          <a:ea typeface="MS PGothic" pitchFamily="34" charset="-128"/>
          <a:cs typeface="+mj-cs"/>
        </a:defRPr>
      </a:lvl1pPr>
      <a:lvl2pPr algn="l" rtl="0" eaLnBrk="0" fontAlgn="base" hangingPunct="0">
        <a:spcBef>
          <a:spcPct val="0"/>
        </a:spcBef>
        <a:spcAft>
          <a:spcPct val="0"/>
        </a:spcAft>
        <a:defRPr sz="3700" b="1">
          <a:solidFill>
            <a:srgbClr val="000000"/>
          </a:solidFill>
          <a:latin typeface="Arial" charset="0"/>
          <a:ea typeface="MS PGothic" pitchFamily="34" charset="-128"/>
        </a:defRPr>
      </a:lvl2pPr>
      <a:lvl3pPr algn="l" rtl="0" eaLnBrk="0" fontAlgn="base" hangingPunct="0">
        <a:spcBef>
          <a:spcPct val="0"/>
        </a:spcBef>
        <a:spcAft>
          <a:spcPct val="0"/>
        </a:spcAft>
        <a:defRPr sz="3700" b="1">
          <a:solidFill>
            <a:srgbClr val="000000"/>
          </a:solidFill>
          <a:latin typeface="Arial" charset="0"/>
          <a:ea typeface="MS PGothic" pitchFamily="34" charset="-128"/>
        </a:defRPr>
      </a:lvl3pPr>
      <a:lvl4pPr algn="l" rtl="0" eaLnBrk="0" fontAlgn="base" hangingPunct="0">
        <a:spcBef>
          <a:spcPct val="0"/>
        </a:spcBef>
        <a:spcAft>
          <a:spcPct val="0"/>
        </a:spcAft>
        <a:defRPr sz="3700" b="1">
          <a:solidFill>
            <a:srgbClr val="000000"/>
          </a:solidFill>
          <a:latin typeface="Arial" charset="0"/>
          <a:ea typeface="MS PGothic" pitchFamily="34" charset="-128"/>
        </a:defRPr>
      </a:lvl4pPr>
      <a:lvl5pPr algn="l" rtl="0" eaLnBrk="0" fontAlgn="base" hangingPunct="0">
        <a:spcBef>
          <a:spcPct val="0"/>
        </a:spcBef>
        <a:spcAft>
          <a:spcPct val="0"/>
        </a:spcAft>
        <a:defRPr sz="3700" b="1">
          <a:solidFill>
            <a:srgbClr val="000000"/>
          </a:solidFill>
          <a:latin typeface="Arial" charset="0"/>
          <a:ea typeface="MS PGothic" pitchFamily="34" charset="-128"/>
        </a:defRPr>
      </a:lvl5pPr>
      <a:lvl6pPr marL="457200" algn="l" rtl="0" fontAlgn="base">
        <a:spcBef>
          <a:spcPct val="0"/>
        </a:spcBef>
        <a:spcAft>
          <a:spcPct val="0"/>
        </a:spcAft>
        <a:defRPr sz="3700" b="1">
          <a:solidFill>
            <a:srgbClr val="000000"/>
          </a:solidFill>
          <a:latin typeface="Arial" charset="0"/>
        </a:defRPr>
      </a:lvl6pPr>
      <a:lvl7pPr marL="914400" algn="l" rtl="0" fontAlgn="base">
        <a:spcBef>
          <a:spcPct val="0"/>
        </a:spcBef>
        <a:spcAft>
          <a:spcPct val="0"/>
        </a:spcAft>
        <a:defRPr sz="3700" b="1">
          <a:solidFill>
            <a:srgbClr val="000000"/>
          </a:solidFill>
          <a:latin typeface="Arial" charset="0"/>
        </a:defRPr>
      </a:lvl7pPr>
      <a:lvl8pPr marL="1371600" algn="l" rtl="0" fontAlgn="base">
        <a:spcBef>
          <a:spcPct val="0"/>
        </a:spcBef>
        <a:spcAft>
          <a:spcPct val="0"/>
        </a:spcAft>
        <a:defRPr sz="3700" b="1">
          <a:solidFill>
            <a:srgbClr val="000000"/>
          </a:solidFill>
          <a:latin typeface="Arial" charset="0"/>
        </a:defRPr>
      </a:lvl8pPr>
      <a:lvl9pPr marL="1828800" algn="l" rtl="0" fontAlgn="base">
        <a:spcBef>
          <a:spcPct val="0"/>
        </a:spcBef>
        <a:spcAft>
          <a:spcPct val="0"/>
        </a:spcAft>
        <a:defRPr sz="3700" b="1">
          <a:solidFill>
            <a:srgbClr val="000000"/>
          </a:solidFill>
          <a:latin typeface="Arial" charset="0"/>
        </a:defRPr>
      </a:lvl9pPr>
    </p:titleStyle>
    <p:bodyStyle>
      <a:lvl1pPr marL="342900" indent="-342900" algn="l" rtl="0" eaLnBrk="0" fontAlgn="base" hangingPunct="0">
        <a:lnSpc>
          <a:spcPct val="110000"/>
        </a:lnSpc>
        <a:spcBef>
          <a:spcPts val="600"/>
        </a:spcBef>
        <a:spcAft>
          <a:spcPts val="600"/>
        </a:spcAft>
        <a:buClr>
          <a:srgbClr val="FF9900"/>
        </a:buClr>
        <a:buSzPct val="110000"/>
        <a:buChar char="•"/>
        <a:defRPr sz="3100">
          <a:solidFill>
            <a:srgbClr val="000000"/>
          </a:solidFill>
          <a:latin typeface="+mn-lt"/>
          <a:ea typeface="MS PGothic" pitchFamily="34" charset="-128"/>
          <a:cs typeface="+mn-cs"/>
        </a:defRPr>
      </a:lvl1pPr>
      <a:lvl2pPr marL="742950" indent="-285750" algn="l" rtl="0" eaLnBrk="0" fontAlgn="base" hangingPunct="0">
        <a:lnSpc>
          <a:spcPct val="110000"/>
        </a:lnSpc>
        <a:spcBef>
          <a:spcPts val="600"/>
        </a:spcBef>
        <a:spcAft>
          <a:spcPts val="600"/>
        </a:spcAft>
        <a:buClr>
          <a:srgbClr val="FF9900"/>
        </a:buClr>
        <a:buSzPct val="110000"/>
        <a:buFont typeface="Arial" pitchFamily="34" charset="0"/>
        <a:buChar char="–"/>
        <a:defRPr sz="2600">
          <a:solidFill>
            <a:srgbClr val="000000"/>
          </a:solidFill>
          <a:latin typeface="+mn-lt"/>
          <a:ea typeface="MS PGothic" pitchFamily="34" charset="-128"/>
        </a:defRPr>
      </a:lvl2pPr>
      <a:lvl3pPr marL="1143000" indent="-228600" algn="l" rtl="0" eaLnBrk="0" fontAlgn="base" hangingPunct="0">
        <a:lnSpc>
          <a:spcPct val="110000"/>
        </a:lnSpc>
        <a:spcBef>
          <a:spcPts val="600"/>
        </a:spcBef>
        <a:spcAft>
          <a:spcPts val="600"/>
        </a:spcAft>
        <a:buClr>
          <a:srgbClr val="FF9900"/>
        </a:buClr>
        <a:buSzPct val="110000"/>
        <a:buChar char="•"/>
        <a:defRPr sz="2100">
          <a:solidFill>
            <a:srgbClr val="000000"/>
          </a:solidFill>
          <a:latin typeface="+mn-lt"/>
          <a:ea typeface="MS PGothic" pitchFamily="34" charset="-128"/>
        </a:defRPr>
      </a:lvl3pPr>
      <a:lvl4pPr marL="1600200" indent="-228600" algn="l" rtl="0" eaLnBrk="0" fontAlgn="base" hangingPunct="0">
        <a:lnSpc>
          <a:spcPct val="110000"/>
        </a:lnSpc>
        <a:spcBef>
          <a:spcPts val="600"/>
        </a:spcBef>
        <a:spcAft>
          <a:spcPts val="600"/>
        </a:spcAft>
        <a:buClr>
          <a:srgbClr val="FF9900"/>
        </a:buClr>
        <a:buSzPct val="110000"/>
        <a:buFont typeface="Arial" pitchFamily="34" charset="0"/>
        <a:buChar char="–"/>
        <a:defRPr sz="2000">
          <a:solidFill>
            <a:srgbClr val="000000"/>
          </a:solidFill>
          <a:latin typeface="+mn-lt"/>
          <a:ea typeface="MS PGothic" pitchFamily="34" charset="-128"/>
        </a:defRPr>
      </a:lvl4pPr>
      <a:lvl5pPr marL="2057400" indent="-228600" algn="l" rtl="0" eaLnBrk="0" fontAlgn="base" hangingPunct="0">
        <a:lnSpc>
          <a:spcPct val="110000"/>
        </a:lnSpc>
        <a:spcBef>
          <a:spcPts val="600"/>
        </a:spcBef>
        <a:spcAft>
          <a:spcPts val="600"/>
        </a:spcAft>
        <a:buClr>
          <a:srgbClr val="FF9900"/>
        </a:buClr>
        <a:buSzPct val="110000"/>
        <a:buFont typeface="Arial" pitchFamily="34" charset="0"/>
        <a:buChar char="›"/>
        <a:defRPr sz="2000">
          <a:solidFill>
            <a:srgbClr val="000000"/>
          </a:solidFill>
          <a:latin typeface="+mn-lt"/>
          <a:ea typeface="MS PGothic" pitchFamily="34" charset="-128"/>
        </a:defRPr>
      </a:lvl5pPr>
      <a:lvl6pPr marL="2514600" indent="-228600" algn="l" rtl="0" fontAlgn="base">
        <a:lnSpc>
          <a:spcPct val="110000"/>
        </a:lnSpc>
        <a:spcBef>
          <a:spcPts val="600"/>
        </a:spcBef>
        <a:spcAft>
          <a:spcPts val="600"/>
        </a:spcAft>
        <a:buClr>
          <a:srgbClr val="FF9900"/>
        </a:buClr>
        <a:buSzPct val="110000"/>
        <a:buFont typeface="Arial" charset="0"/>
        <a:buChar char="›"/>
        <a:defRPr sz="2000">
          <a:solidFill>
            <a:srgbClr val="000000"/>
          </a:solidFill>
          <a:latin typeface="+mn-lt"/>
          <a:ea typeface="ＭＳ Ｐゴシック" charset="-128"/>
        </a:defRPr>
      </a:lvl6pPr>
      <a:lvl7pPr marL="2971800" indent="-228600" algn="l" rtl="0" fontAlgn="base">
        <a:lnSpc>
          <a:spcPct val="110000"/>
        </a:lnSpc>
        <a:spcBef>
          <a:spcPts val="600"/>
        </a:spcBef>
        <a:spcAft>
          <a:spcPts val="600"/>
        </a:spcAft>
        <a:buClr>
          <a:srgbClr val="FF9900"/>
        </a:buClr>
        <a:buSzPct val="110000"/>
        <a:buFont typeface="Arial" charset="0"/>
        <a:buChar char="›"/>
        <a:defRPr sz="2000">
          <a:solidFill>
            <a:srgbClr val="000000"/>
          </a:solidFill>
          <a:latin typeface="+mn-lt"/>
          <a:ea typeface="ＭＳ Ｐゴシック" charset="-128"/>
        </a:defRPr>
      </a:lvl7pPr>
      <a:lvl8pPr marL="3429000" indent="-228600" algn="l" rtl="0" fontAlgn="base">
        <a:lnSpc>
          <a:spcPct val="110000"/>
        </a:lnSpc>
        <a:spcBef>
          <a:spcPts val="600"/>
        </a:spcBef>
        <a:spcAft>
          <a:spcPts val="600"/>
        </a:spcAft>
        <a:buClr>
          <a:srgbClr val="FF9900"/>
        </a:buClr>
        <a:buSzPct val="110000"/>
        <a:buFont typeface="Arial" charset="0"/>
        <a:buChar char="›"/>
        <a:defRPr sz="2000">
          <a:solidFill>
            <a:srgbClr val="000000"/>
          </a:solidFill>
          <a:latin typeface="+mn-lt"/>
          <a:ea typeface="ＭＳ Ｐゴシック" charset="-128"/>
        </a:defRPr>
      </a:lvl8pPr>
      <a:lvl9pPr marL="3886200" indent="-228600" algn="l" rtl="0" fontAlgn="base">
        <a:lnSpc>
          <a:spcPct val="110000"/>
        </a:lnSpc>
        <a:spcBef>
          <a:spcPts val="600"/>
        </a:spcBef>
        <a:spcAft>
          <a:spcPts val="600"/>
        </a:spcAft>
        <a:buClr>
          <a:srgbClr val="FF9900"/>
        </a:buClr>
        <a:buSzPct val="110000"/>
        <a:buFont typeface="Arial" charset="0"/>
        <a:buChar char="›"/>
        <a:defRPr sz="20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14.xml"/><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10.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9.wmf"/><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685800" y="1428750"/>
            <a:ext cx="8153400" cy="2859088"/>
          </a:xfrm>
        </p:spPr>
        <p:txBody>
          <a:bodyPr lIns="90000" tIns="46800" rIns="90000" bIns="46800"/>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ECE408 / CS483</a:t>
            </a:r>
            <a:br>
              <a:rPr lang="en-US" dirty="0" smtClean="0"/>
            </a:br>
            <a:r>
              <a:rPr lang="en-US" sz="3600" dirty="0" smtClean="0"/>
              <a:t/>
            </a:r>
            <a:br>
              <a:rPr lang="en-US" sz="3600" dirty="0" smtClean="0"/>
            </a:br>
            <a:r>
              <a:rPr lang="en-US" dirty="0" smtClean="0"/>
              <a:t>Applied Parallel Programming</a:t>
            </a:r>
            <a:r>
              <a:rPr lang="en-US" sz="4800" dirty="0" smtClean="0"/>
              <a:t/>
            </a:r>
            <a:br>
              <a:rPr lang="en-US" sz="4800" dirty="0" smtClean="0"/>
            </a:br>
            <a:r>
              <a:rPr lang="en-US" sz="4800" dirty="0" smtClean="0"/>
              <a:t/>
            </a:r>
            <a:br>
              <a:rPr lang="en-US" sz="4800" dirty="0" smtClean="0"/>
            </a:br>
            <a:r>
              <a:rPr lang="en-US" dirty="0" smtClean="0"/>
              <a:t/>
            </a:r>
            <a:br>
              <a:rPr lang="en-US" dirty="0" smtClean="0"/>
            </a:br>
            <a:r>
              <a:rPr lang="en-US" dirty="0" smtClean="0"/>
              <a:t>Lecture </a:t>
            </a:r>
            <a:r>
              <a:rPr lang="en-US" dirty="0" smtClean="0"/>
              <a:t>22: </a:t>
            </a:r>
            <a:r>
              <a:rPr lang="en-GB" dirty="0" smtClean="0"/>
              <a:t/>
            </a:r>
            <a:br>
              <a:rPr lang="en-GB" dirty="0" smtClean="0"/>
            </a:br>
            <a:r>
              <a:rPr lang="en-GB" dirty="0" smtClean="0"/>
              <a:t>Application Case Study – Advanced MRI Reconstruction</a:t>
            </a:r>
            <a:endParaRPr lang="en-GB" dirty="0" smtClean="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533400" y="2027237"/>
            <a:ext cx="8610600" cy="4221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800" b="1" dirty="0">
                <a:latin typeface="Courier New" pitchFamily="49" charset="0"/>
              </a:rPr>
              <a:t>__global__ void </a:t>
            </a:r>
            <a:r>
              <a:rPr lang="en-US" sz="1800" b="1" dirty="0" err="1">
                <a:latin typeface="Courier New" pitchFamily="49" charset="0"/>
              </a:rPr>
              <a:t>cmpFhD</a:t>
            </a:r>
            <a:r>
              <a:rPr lang="en-US" sz="1800" b="1" dirty="0">
                <a:latin typeface="Courier New" pitchFamily="49" charset="0"/>
              </a:rPr>
              <a:t>(float* </a:t>
            </a:r>
            <a:r>
              <a:rPr lang="en-US" sz="1800" b="1" dirty="0" err="1">
                <a:latin typeface="Courier New" pitchFamily="49" charset="0"/>
              </a:rPr>
              <a:t>rPhi</a:t>
            </a:r>
            <a:r>
              <a:rPr lang="en-US" sz="1800" b="1" dirty="0">
                <a:latin typeface="Courier New" pitchFamily="49" charset="0"/>
              </a:rPr>
              <a:t>, </a:t>
            </a:r>
            <a:r>
              <a:rPr lang="en-US" sz="1800" b="1" dirty="0" err="1">
                <a:latin typeface="Courier New" pitchFamily="49" charset="0"/>
              </a:rPr>
              <a:t>iPhi</a:t>
            </a:r>
            <a:r>
              <a:rPr lang="en-US" sz="1800" b="1" dirty="0">
                <a:latin typeface="Courier New" pitchFamily="49" charset="0"/>
              </a:rPr>
              <a:t>, </a:t>
            </a:r>
            <a:r>
              <a:rPr lang="en-US" sz="1800" b="1" dirty="0" err="1">
                <a:latin typeface="Courier New" pitchFamily="49" charset="0"/>
              </a:rPr>
              <a:t>phiMag</a:t>
            </a:r>
            <a:r>
              <a:rPr lang="en-US" sz="1800" b="1" dirty="0">
                <a:latin typeface="Courier New" pitchFamily="49" charset="0"/>
              </a:rPr>
              <a:t>, </a:t>
            </a:r>
          </a:p>
          <a:p>
            <a:pPr eaLnBrk="1" hangingPunct="1"/>
            <a:r>
              <a:rPr lang="en-US" sz="1800" b="1" dirty="0">
                <a:latin typeface="Courier New" pitchFamily="49" charset="0"/>
              </a:rPr>
              <a:t>	</a:t>
            </a:r>
            <a:r>
              <a:rPr lang="en-US" sz="1800" b="1" dirty="0" err="1">
                <a:latin typeface="Courier New" pitchFamily="49" charset="0"/>
              </a:rPr>
              <a:t>kx</a:t>
            </a:r>
            <a:r>
              <a:rPr lang="en-US" sz="1800" b="1" dirty="0">
                <a:latin typeface="Courier New" pitchFamily="49" charset="0"/>
              </a:rPr>
              <a:t>, </a:t>
            </a:r>
            <a:r>
              <a:rPr lang="en-US" sz="1800" b="1" dirty="0" err="1">
                <a:latin typeface="Courier New" pitchFamily="49" charset="0"/>
              </a:rPr>
              <a:t>ky</a:t>
            </a:r>
            <a:r>
              <a:rPr lang="en-US" sz="1800" b="1" dirty="0">
                <a:latin typeface="Courier New" pitchFamily="49" charset="0"/>
              </a:rPr>
              <a:t>, </a:t>
            </a:r>
            <a:r>
              <a:rPr lang="en-US" sz="1800" b="1" dirty="0" err="1">
                <a:latin typeface="Courier New" pitchFamily="49" charset="0"/>
              </a:rPr>
              <a:t>kz</a:t>
            </a:r>
            <a:r>
              <a:rPr lang="en-US" sz="1800" b="1" dirty="0">
                <a:latin typeface="Courier New" pitchFamily="49" charset="0"/>
              </a:rPr>
              <a:t>, x, y, z, </a:t>
            </a:r>
            <a:r>
              <a:rPr lang="en-US" sz="1800" b="1" dirty="0" err="1">
                <a:latin typeface="Courier New" pitchFamily="49" charset="0"/>
              </a:rPr>
              <a:t>rMu</a:t>
            </a:r>
            <a:r>
              <a:rPr lang="en-US" sz="1800" b="1" dirty="0">
                <a:latin typeface="Courier New" pitchFamily="49" charset="0"/>
              </a:rPr>
              <a:t>, </a:t>
            </a:r>
            <a:r>
              <a:rPr lang="en-US" sz="1800" b="1" dirty="0" err="1">
                <a:latin typeface="Courier New" pitchFamily="49" charset="0"/>
              </a:rPr>
              <a:t>iMu</a:t>
            </a:r>
            <a:r>
              <a:rPr lang="en-US" sz="1800" b="1" dirty="0">
                <a:latin typeface="Courier New" pitchFamily="49" charset="0"/>
              </a:rPr>
              <a:t>, </a:t>
            </a:r>
            <a:r>
              <a:rPr lang="en-US" sz="1800" b="1" dirty="0" err="1">
                <a:latin typeface="Courier New" pitchFamily="49" charset="0"/>
              </a:rPr>
              <a:t>int</a:t>
            </a:r>
            <a:r>
              <a:rPr lang="en-US" sz="1800" b="1" dirty="0">
                <a:latin typeface="Courier New" pitchFamily="49" charset="0"/>
              </a:rPr>
              <a:t> N) {</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int</a:t>
            </a:r>
            <a:r>
              <a:rPr lang="en-US" sz="1800" b="1" dirty="0">
                <a:latin typeface="Courier New" pitchFamily="49" charset="0"/>
              </a:rPr>
              <a:t> m = </a:t>
            </a:r>
            <a:r>
              <a:rPr lang="en-US" sz="1800" b="1" dirty="0" err="1">
                <a:latin typeface="Courier New" pitchFamily="49" charset="0"/>
              </a:rPr>
              <a:t>blockIdx.x</a:t>
            </a:r>
            <a:r>
              <a:rPr lang="en-US" sz="1800" b="1" dirty="0">
                <a:latin typeface="Courier New" pitchFamily="49" charset="0"/>
              </a:rPr>
              <a:t> * FHD_THREADS_PER_BLOCK + </a:t>
            </a:r>
            <a:r>
              <a:rPr lang="en-US" sz="1800" b="1" dirty="0" err="1">
                <a:latin typeface="Courier New" pitchFamily="49" charset="0"/>
              </a:rPr>
              <a:t>threadIdx.x</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for (n = 0; n &lt; N; n++) {</a:t>
            </a:r>
          </a:p>
          <a:p>
            <a:pPr eaLnBrk="1" hangingPunct="1"/>
            <a:r>
              <a:rPr lang="en-US" sz="1800" b="1" dirty="0">
                <a:latin typeface="Courier New" pitchFamily="49" charset="0"/>
              </a:rPr>
              <a:t>    float </a:t>
            </a:r>
            <a:r>
              <a:rPr lang="en-US" sz="1800" b="1" dirty="0" err="1">
                <a:latin typeface="Courier New" pitchFamily="49" charset="0"/>
              </a:rPr>
              <a:t>expFhD</a:t>
            </a:r>
            <a:r>
              <a:rPr lang="en-US" sz="1800" b="1" dirty="0">
                <a:latin typeface="Courier New" pitchFamily="49" charset="0"/>
              </a:rPr>
              <a:t> = 2*PI*(</a:t>
            </a:r>
            <a:r>
              <a:rPr lang="en-US" sz="1800" b="1" dirty="0" err="1">
                <a:latin typeface="Courier New" pitchFamily="49" charset="0"/>
              </a:rPr>
              <a:t>kx</a:t>
            </a:r>
            <a:r>
              <a:rPr lang="en-US" sz="1800" b="1" dirty="0">
                <a:latin typeface="Courier New" pitchFamily="49" charset="0"/>
              </a:rPr>
              <a:t>[m]*x[n]+</a:t>
            </a:r>
            <a:r>
              <a:rPr lang="en-US" sz="1800" b="1" dirty="0" err="1">
                <a:latin typeface="Courier New" pitchFamily="49" charset="0"/>
              </a:rPr>
              <a:t>ky</a:t>
            </a:r>
            <a:r>
              <a:rPr lang="en-US" sz="1800" b="1" dirty="0">
                <a:latin typeface="Courier New" pitchFamily="49" charset="0"/>
              </a:rPr>
              <a:t>[m]*y[n]+</a:t>
            </a:r>
            <a:r>
              <a:rPr lang="en-US" sz="1800" b="1" dirty="0" err="1">
                <a:latin typeface="Courier New" pitchFamily="49" charset="0"/>
              </a:rPr>
              <a:t>kz</a:t>
            </a:r>
            <a:r>
              <a:rPr lang="en-US" sz="1800" b="1" dirty="0">
                <a:latin typeface="Courier New" pitchFamily="49" charset="0"/>
              </a:rPr>
              <a:t>[m]*z[n]);</a:t>
            </a:r>
          </a:p>
          <a:p>
            <a:pPr eaLnBrk="1" hangingPunct="1"/>
            <a:endParaRPr lang="en-US" sz="1800" b="1" dirty="0">
              <a:latin typeface="Courier New" pitchFamily="49" charset="0"/>
            </a:endParaRPr>
          </a:p>
          <a:p>
            <a:pPr eaLnBrk="1" hangingPunct="1"/>
            <a:r>
              <a:rPr lang="en-US" sz="1800" b="1" dirty="0">
                <a:latin typeface="Courier New" pitchFamily="49" charset="0"/>
              </a:rPr>
              <a:t>    float </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cos</a:t>
            </a:r>
            <a:r>
              <a:rPr lang="en-US" sz="1800" b="1" dirty="0">
                <a:latin typeface="Courier New" pitchFamily="49" charset="0"/>
              </a:rPr>
              <a:t>(</a:t>
            </a:r>
            <a:r>
              <a:rPr lang="en-US" sz="1800" b="1" dirty="0" err="1">
                <a:latin typeface="Courier New" pitchFamily="49" charset="0"/>
              </a:rPr>
              <a:t>expFhD</a:t>
            </a:r>
            <a:r>
              <a:rPr lang="en-US" sz="1800" b="1" dirty="0">
                <a:latin typeface="Courier New" pitchFamily="49" charset="0"/>
              </a:rPr>
              <a:t>);  </a:t>
            </a:r>
          </a:p>
          <a:p>
            <a:pPr eaLnBrk="1" hangingPunct="1"/>
            <a:r>
              <a:rPr lang="en-US" sz="1800" b="1" dirty="0">
                <a:latin typeface="Courier New" pitchFamily="49" charset="0"/>
              </a:rPr>
              <a:t>    float </a:t>
            </a:r>
            <a:r>
              <a:rPr lang="en-US" sz="1800" b="1" dirty="0" err="1">
                <a:latin typeface="Courier New" pitchFamily="49" charset="0"/>
              </a:rPr>
              <a:t>sArg</a:t>
            </a:r>
            <a:r>
              <a:rPr lang="en-US" sz="1800" b="1" dirty="0">
                <a:latin typeface="Courier New" pitchFamily="49" charset="0"/>
              </a:rPr>
              <a:t> = sin(</a:t>
            </a:r>
            <a:r>
              <a:rPr lang="en-US" sz="1800" b="1" dirty="0" err="1">
                <a:latin typeface="Courier New" pitchFamily="49" charset="0"/>
              </a:rPr>
              <a:t>expFhD</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rFhD</a:t>
            </a:r>
            <a:r>
              <a:rPr lang="en-US" sz="1800" b="1" dirty="0">
                <a:latin typeface="Courier New" pitchFamily="49" charset="0"/>
              </a:rPr>
              <a:t>[n] +=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r>
              <a:rPr lang="en-US" sz="1800" b="1" dirty="0" err="1">
                <a:latin typeface="Courier New" pitchFamily="49" charset="0"/>
              </a:rPr>
              <a:t>iFhD</a:t>
            </a:r>
            <a:r>
              <a:rPr lang="en-US" sz="1800" b="1" dirty="0">
                <a:latin typeface="Courier New" pitchFamily="49" charset="0"/>
              </a:rPr>
              <a:t>[n] +=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p>
          <a:p>
            <a:pPr eaLnBrk="1" hangingPunct="1"/>
            <a:r>
              <a:rPr lang="en-US" sz="1800" b="1" dirty="0">
                <a:latin typeface="Courier New" pitchFamily="49" charset="0"/>
              </a:rPr>
              <a:t>}</a:t>
            </a:r>
          </a:p>
        </p:txBody>
      </p:sp>
      <p:sp>
        <p:nvSpPr>
          <p:cNvPr id="9219" name="Text Box 3"/>
          <p:cNvSpPr txBox="1">
            <a:spLocks noChangeArrowheads="1"/>
          </p:cNvSpPr>
          <p:nvPr/>
        </p:nvSpPr>
        <p:spPr bwMode="auto">
          <a:xfrm>
            <a:off x="8610600" y="62484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1200">
                <a:latin typeface="Arial Narrow" pitchFamily="34" charset="0"/>
              </a:rPr>
              <a:t>6</a:t>
            </a:r>
          </a:p>
        </p:txBody>
      </p:sp>
      <p:sp>
        <p:nvSpPr>
          <p:cNvPr id="2" name="Title 1"/>
          <p:cNvSpPr>
            <a:spLocks noGrp="1"/>
          </p:cNvSpPr>
          <p:nvPr>
            <p:ph type="title"/>
          </p:nvPr>
        </p:nvSpPr>
        <p:spPr/>
        <p:txBody>
          <a:bodyPr/>
          <a:lstStyle/>
          <a:p>
            <a:r>
              <a:rPr lang="en-US" dirty="0"/>
              <a:t>Second option of the F</a:t>
            </a:r>
            <a:r>
              <a:rPr lang="en-US" baseline="30000" dirty="0"/>
              <a:t>H</a:t>
            </a:r>
            <a:r>
              <a:rPr lang="en-US" dirty="0"/>
              <a:t>D kernel </a:t>
            </a:r>
          </a:p>
        </p:txBody>
      </p:sp>
    </p:spTree>
    <p:extLst>
      <p:ext uri="{BB962C8B-B14F-4D97-AF65-F5344CB8AC3E}">
        <p14:creationId xmlns:p14="http://schemas.microsoft.com/office/powerpoint/2010/main" val="3338539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0" y="1828800"/>
            <a:ext cx="4572000" cy="4221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800" b="1" dirty="0">
                <a:latin typeface="Courier New" pitchFamily="49" charset="0"/>
              </a:rPr>
              <a:t>for (m = 0; m &lt; M; m++) {</a:t>
            </a:r>
          </a:p>
          <a:p>
            <a:pPr eaLnBrk="1" hangingPunct="1"/>
            <a:r>
              <a:rPr lang="en-US" sz="1800" b="1" dirty="0">
                <a:latin typeface="Courier New" pitchFamily="49" charset="0"/>
              </a:rPr>
              <a:t>  for (n = 0; n &lt; N; n++) {</a:t>
            </a:r>
          </a:p>
          <a:p>
            <a:pPr eaLnBrk="1" hangingPunct="1"/>
            <a:r>
              <a:rPr lang="en-US" sz="1800" b="1" dirty="0">
                <a:latin typeface="Courier New" pitchFamily="49" charset="0"/>
              </a:rPr>
              <a:t>    </a:t>
            </a:r>
            <a:r>
              <a:rPr lang="en-US" sz="1800" b="1" dirty="0" err="1">
                <a:latin typeface="Courier New" pitchFamily="49" charset="0"/>
              </a:rPr>
              <a:t>expFhD</a:t>
            </a:r>
            <a:r>
              <a:rPr lang="en-US" sz="1800" b="1" dirty="0">
                <a:latin typeface="Courier New" pitchFamily="49" charset="0"/>
              </a:rPr>
              <a:t> = 2*PI*(</a:t>
            </a:r>
            <a:r>
              <a:rPr lang="en-US" sz="1800" b="1" dirty="0" err="1">
                <a:latin typeface="Courier New" pitchFamily="49" charset="0"/>
              </a:rPr>
              <a:t>kx</a:t>
            </a:r>
            <a:r>
              <a:rPr lang="en-US" sz="1800" b="1" dirty="0">
                <a:latin typeface="Courier New" pitchFamily="49" charset="0"/>
              </a:rPr>
              <a:t>[m]*x[n] +</a:t>
            </a:r>
          </a:p>
          <a:p>
            <a:pPr eaLnBrk="1" hangingPunct="1"/>
            <a:r>
              <a:rPr lang="en-US" sz="1800" b="1" dirty="0">
                <a:latin typeface="Courier New" pitchFamily="49" charset="0"/>
              </a:rPr>
              <a:t>                   </a:t>
            </a:r>
            <a:r>
              <a:rPr lang="en-US" sz="1800" b="1" dirty="0" err="1">
                <a:latin typeface="Courier New" pitchFamily="49" charset="0"/>
              </a:rPr>
              <a:t>ky</a:t>
            </a:r>
            <a:r>
              <a:rPr lang="en-US" sz="1800" b="1" dirty="0">
                <a:latin typeface="Courier New" pitchFamily="49" charset="0"/>
              </a:rPr>
              <a:t>[m]*y[n] +</a:t>
            </a:r>
          </a:p>
          <a:p>
            <a:pPr eaLnBrk="1" hangingPunct="1"/>
            <a:r>
              <a:rPr lang="en-US" sz="1800" b="1" dirty="0">
                <a:latin typeface="Courier New" pitchFamily="49" charset="0"/>
              </a:rPr>
              <a:t>                   </a:t>
            </a:r>
            <a:r>
              <a:rPr lang="en-US" sz="1800" b="1" dirty="0" err="1">
                <a:latin typeface="Courier New" pitchFamily="49" charset="0"/>
              </a:rPr>
              <a:t>kz</a:t>
            </a:r>
            <a:r>
              <a:rPr lang="en-US" sz="1800" b="1" dirty="0">
                <a:latin typeface="Courier New" pitchFamily="49" charset="0"/>
              </a:rPr>
              <a:t>[m]*z[n]);</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cos</a:t>
            </a:r>
            <a:r>
              <a:rPr lang="en-US" sz="1800" b="1" dirty="0">
                <a:latin typeface="Courier New" pitchFamily="49" charset="0"/>
              </a:rPr>
              <a:t>(</a:t>
            </a:r>
            <a:r>
              <a:rPr lang="en-US" sz="1800" b="1" dirty="0" err="1">
                <a:latin typeface="Courier New" pitchFamily="49" charset="0"/>
              </a:rPr>
              <a:t>expFhD</a:t>
            </a:r>
            <a:r>
              <a:rPr lang="en-US" sz="1800" b="1" dirty="0">
                <a:latin typeface="Courier New" pitchFamily="49" charset="0"/>
              </a:rPr>
              <a:t>);</a:t>
            </a:r>
          </a:p>
          <a:p>
            <a:pPr eaLnBrk="1" hangingPunct="1"/>
            <a:r>
              <a:rPr lang="en-US" sz="1800" b="1" dirty="0">
                <a:latin typeface="Courier New" pitchFamily="49" charset="0"/>
              </a:rPr>
              <a:t>    </a:t>
            </a:r>
            <a:r>
              <a:rPr lang="en-US" sz="1800" b="1" dirty="0" err="1">
                <a:latin typeface="Courier New" pitchFamily="49" charset="0"/>
              </a:rPr>
              <a:t>sArg</a:t>
            </a:r>
            <a:r>
              <a:rPr lang="en-US" sz="1800" b="1" dirty="0">
                <a:latin typeface="Courier New" pitchFamily="49" charset="0"/>
              </a:rPr>
              <a:t> = sin(</a:t>
            </a:r>
            <a:r>
              <a:rPr lang="en-US" sz="1800" b="1" dirty="0" err="1">
                <a:latin typeface="Courier New" pitchFamily="49" charset="0"/>
              </a:rPr>
              <a:t>expFhD</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rFhD</a:t>
            </a:r>
            <a:r>
              <a:rPr lang="en-US" sz="1800" b="1" dirty="0">
                <a:latin typeface="Courier New" pitchFamily="49" charset="0"/>
              </a:rPr>
              <a:t>[n] +=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a:t>
            </a:r>
          </a:p>
          <a:p>
            <a:pPr eaLnBrk="1" hangingPunct="1"/>
            <a:r>
              <a:rPr lang="en-US" sz="1800" b="1" dirty="0">
                <a:latin typeface="Courier New" pitchFamily="49" charset="0"/>
              </a:rPr>
              <a:t>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r>
              <a:rPr lang="en-US" sz="1800" b="1" dirty="0" err="1">
                <a:latin typeface="Courier New" pitchFamily="49" charset="0"/>
              </a:rPr>
              <a:t>iFhD</a:t>
            </a:r>
            <a:r>
              <a:rPr lang="en-US" sz="1800" b="1" dirty="0">
                <a:latin typeface="Courier New" pitchFamily="49" charset="0"/>
              </a:rPr>
              <a:t>[n] +=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a:t>
            </a:r>
          </a:p>
          <a:p>
            <a:pPr eaLnBrk="1" hangingPunct="1"/>
            <a:r>
              <a:rPr lang="en-US" sz="1800" b="1" dirty="0">
                <a:latin typeface="Courier New" pitchFamily="49" charset="0"/>
              </a:rPr>
              <a:t>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p>
          <a:p>
            <a:pPr eaLnBrk="1" hangingPunct="1"/>
            <a:r>
              <a:rPr lang="en-US" sz="1800" b="1" dirty="0">
                <a:latin typeface="Courier New" pitchFamily="49" charset="0"/>
              </a:rPr>
              <a:t>}  (a) before loop interchange</a:t>
            </a:r>
          </a:p>
        </p:txBody>
      </p:sp>
      <p:sp>
        <p:nvSpPr>
          <p:cNvPr id="10243" name="Text Box 5"/>
          <p:cNvSpPr txBox="1">
            <a:spLocks noChangeArrowheads="1"/>
          </p:cNvSpPr>
          <p:nvPr/>
        </p:nvSpPr>
        <p:spPr bwMode="auto">
          <a:xfrm>
            <a:off x="4572000" y="1828800"/>
            <a:ext cx="4495800" cy="4221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800" b="1" dirty="0">
                <a:latin typeface="Courier New" pitchFamily="49" charset="0"/>
              </a:rPr>
              <a:t>for (n = 0; n &lt; N; n++) {</a:t>
            </a:r>
          </a:p>
          <a:p>
            <a:pPr eaLnBrk="1" hangingPunct="1"/>
            <a:r>
              <a:rPr lang="en-US" sz="1800" b="1" dirty="0">
                <a:latin typeface="Courier New" pitchFamily="49" charset="0"/>
              </a:rPr>
              <a:t>  for (m = 0; m &lt; M; m++) {</a:t>
            </a:r>
          </a:p>
          <a:p>
            <a:pPr eaLnBrk="1" hangingPunct="1"/>
            <a:r>
              <a:rPr lang="en-US" sz="1800" b="1" dirty="0">
                <a:latin typeface="Courier New" pitchFamily="49" charset="0"/>
              </a:rPr>
              <a:t>    </a:t>
            </a:r>
            <a:r>
              <a:rPr lang="en-US" sz="1800" b="1" dirty="0" err="1">
                <a:latin typeface="Courier New" pitchFamily="49" charset="0"/>
              </a:rPr>
              <a:t>expFhD</a:t>
            </a:r>
            <a:r>
              <a:rPr lang="en-US" sz="1800" b="1" dirty="0">
                <a:latin typeface="Courier New" pitchFamily="49" charset="0"/>
              </a:rPr>
              <a:t> = 2*PI*(</a:t>
            </a:r>
            <a:r>
              <a:rPr lang="en-US" sz="1800" b="1" dirty="0" err="1">
                <a:latin typeface="Courier New" pitchFamily="49" charset="0"/>
              </a:rPr>
              <a:t>kx</a:t>
            </a:r>
            <a:r>
              <a:rPr lang="en-US" sz="1800" b="1" dirty="0">
                <a:latin typeface="Courier New" pitchFamily="49" charset="0"/>
              </a:rPr>
              <a:t>[m]*x[n] +</a:t>
            </a:r>
          </a:p>
          <a:p>
            <a:pPr eaLnBrk="1" hangingPunct="1"/>
            <a:r>
              <a:rPr lang="en-US" sz="1800" b="1" dirty="0">
                <a:latin typeface="Courier New" pitchFamily="49" charset="0"/>
              </a:rPr>
              <a:t>                   </a:t>
            </a:r>
            <a:r>
              <a:rPr lang="en-US" sz="1800" b="1" dirty="0" err="1">
                <a:latin typeface="Courier New" pitchFamily="49" charset="0"/>
              </a:rPr>
              <a:t>ky</a:t>
            </a:r>
            <a:r>
              <a:rPr lang="en-US" sz="1800" b="1" dirty="0">
                <a:latin typeface="Courier New" pitchFamily="49" charset="0"/>
              </a:rPr>
              <a:t>[m]*y[n] +</a:t>
            </a:r>
          </a:p>
          <a:p>
            <a:pPr eaLnBrk="1" hangingPunct="1"/>
            <a:r>
              <a:rPr lang="en-US" sz="1800" b="1" dirty="0">
                <a:latin typeface="Courier New" pitchFamily="49" charset="0"/>
              </a:rPr>
              <a:t>                   </a:t>
            </a:r>
            <a:r>
              <a:rPr lang="en-US" sz="1800" b="1" dirty="0" err="1">
                <a:latin typeface="Courier New" pitchFamily="49" charset="0"/>
              </a:rPr>
              <a:t>kz</a:t>
            </a:r>
            <a:r>
              <a:rPr lang="en-US" sz="1800" b="1" dirty="0">
                <a:latin typeface="Courier New" pitchFamily="49" charset="0"/>
              </a:rPr>
              <a:t>[m]*z[n]);</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cos</a:t>
            </a:r>
            <a:r>
              <a:rPr lang="en-US" sz="1800" b="1" dirty="0">
                <a:latin typeface="Courier New" pitchFamily="49" charset="0"/>
              </a:rPr>
              <a:t>(</a:t>
            </a:r>
            <a:r>
              <a:rPr lang="en-US" sz="1800" b="1" dirty="0" err="1">
                <a:latin typeface="Courier New" pitchFamily="49" charset="0"/>
              </a:rPr>
              <a:t>expFhD</a:t>
            </a:r>
            <a:r>
              <a:rPr lang="en-US" sz="1800" b="1" dirty="0">
                <a:latin typeface="Courier New" pitchFamily="49" charset="0"/>
              </a:rPr>
              <a:t>);</a:t>
            </a:r>
          </a:p>
          <a:p>
            <a:pPr eaLnBrk="1" hangingPunct="1"/>
            <a:r>
              <a:rPr lang="en-US" sz="1800" b="1" dirty="0">
                <a:latin typeface="Courier New" pitchFamily="49" charset="0"/>
              </a:rPr>
              <a:t>    </a:t>
            </a:r>
            <a:r>
              <a:rPr lang="en-US" sz="1800" b="1" dirty="0" err="1">
                <a:latin typeface="Courier New" pitchFamily="49" charset="0"/>
              </a:rPr>
              <a:t>sArg</a:t>
            </a:r>
            <a:r>
              <a:rPr lang="en-US" sz="1800" b="1" dirty="0">
                <a:latin typeface="Courier New" pitchFamily="49" charset="0"/>
              </a:rPr>
              <a:t> = sin(</a:t>
            </a:r>
            <a:r>
              <a:rPr lang="en-US" sz="1800" b="1" dirty="0" err="1">
                <a:latin typeface="Courier New" pitchFamily="49" charset="0"/>
              </a:rPr>
              <a:t>expFhD</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rFhD</a:t>
            </a:r>
            <a:r>
              <a:rPr lang="en-US" sz="1800" b="1" dirty="0">
                <a:latin typeface="Courier New" pitchFamily="49" charset="0"/>
              </a:rPr>
              <a:t>[n] +=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a:t>
            </a:r>
          </a:p>
          <a:p>
            <a:pPr eaLnBrk="1" hangingPunct="1"/>
            <a:r>
              <a:rPr lang="en-US" sz="1800" b="1" dirty="0">
                <a:latin typeface="Courier New" pitchFamily="49" charset="0"/>
              </a:rPr>
              <a:t>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r>
              <a:rPr lang="en-US" sz="1800" b="1" dirty="0" err="1">
                <a:latin typeface="Courier New" pitchFamily="49" charset="0"/>
              </a:rPr>
              <a:t>iFhD</a:t>
            </a:r>
            <a:r>
              <a:rPr lang="en-US" sz="1800" b="1" dirty="0">
                <a:latin typeface="Courier New" pitchFamily="49" charset="0"/>
              </a:rPr>
              <a:t>[n] +=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a:t>
            </a:r>
          </a:p>
          <a:p>
            <a:pPr eaLnBrk="1" hangingPunct="1"/>
            <a:r>
              <a:rPr lang="en-US" sz="1800" b="1" dirty="0">
                <a:latin typeface="Courier New" pitchFamily="49" charset="0"/>
              </a:rPr>
              <a:t>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p>
          <a:p>
            <a:pPr eaLnBrk="1" hangingPunct="1"/>
            <a:r>
              <a:rPr lang="en-US" sz="1800" b="1" dirty="0">
                <a:latin typeface="Courier New" pitchFamily="49" charset="0"/>
              </a:rPr>
              <a:t>}  (b) after loop interchange</a:t>
            </a:r>
          </a:p>
        </p:txBody>
      </p:sp>
      <p:sp>
        <p:nvSpPr>
          <p:cNvPr id="2" name="Title 1"/>
          <p:cNvSpPr>
            <a:spLocks noGrp="1"/>
          </p:cNvSpPr>
          <p:nvPr>
            <p:ph type="title"/>
          </p:nvPr>
        </p:nvSpPr>
        <p:spPr/>
        <p:txBody>
          <a:bodyPr/>
          <a:lstStyle/>
          <a:p>
            <a:r>
              <a:rPr lang="en-US" dirty="0"/>
              <a:t>Loop interchange of the F</a:t>
            </a:r>
            <a:r>
              <a:rPr lang="en-US" baseline="30000" dirty="0"/>
              <a:t>H</a:t>
            </a:r>
            <a:r>
              <a:rPr lang="en-US" dirty="0"/>
              <a:t>D computation</a:t>
            </a:r>
          </a:p>
        </p:txBody>
      </p:sp>
    </p:spTree>
    <p:extLst>
      <p:ext uri="{BB962C8B-B14F-4D97-AF65-F5344CB8AC3E}">
        <p14:creationId xmlns:p14="http://schemas.microsoft.com/office/powerpoint/2010/main" val="26094700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81000" y="1828800"/>
            <a:ext cx="8610600" cy="4221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800" b="1" dirty="0">
                <a:latin typeface="Courier New" pitchFamily="49" charset="0"/>
              </a:rPr>
              <a:t>__global__ void </a:t>
            </a:r>
            <a:r>
              <a:rPr lang="en-US" sz="1800" b="1" dirty="0" err="1">
                <a:latin typeface="Courier New" pitchFamily="49" charset="0"/>
              </a:rPr>
              <a:t>cmpFhD</a:t>
            </a:r>
            <a:r>
              <a:rPr lang="en-US" sz="1800" b="1" dirty="0">
                <a:latin typeface="Courier New" pitchFamily="49" charset="0"/>
              </a:rPr>
              <a:t>(float* </a:t>
            </a:r>
            <a:r>
              <a:rPr lang="en-US" sz="1800" b="1" dirty="0" err="1">
                <a:latin typeface="Courier New" pitchFamily="49" charset="0"/>
              </a:rPr>
              <a:t>rPhi</a:t>
            </a:r>
            <a:r>
              <a:rPr lang="en-US" sz="1800" b="1" dirty="0">
                <a:latin typeface="Courier New" pitchFamily="49" charset="0"/>
              </a:rPr>
              <a:t>, </a:t>
            </a:r>
            <a:r>
              <a:rPr lang="en-US" sz="1800" b="1" dirty="0" err="1">
                <a:latin typeface="Courier New" pitchFamily="49" charset="0"/>
              </a:rPr>
              <a:t>iPhi</a:t>
            </a:r>
            <a:r>
              <a:rPr lang="en-US" sz="1800" b="1" dirty="0">
                <a:latin typeface="Courier New" pitchFamily="49" charset="0"/>
              </a:rPr>
              <a:t>, </a:t>
            </a:r>
            <a:r>
              <a:rPr lang="en-US" sz="1800" b="1" dirty="0" err="1">
                <a:latin typeface="Courier New" pitchFamily="49" charset="0"/>
              </a:rPr>
              <a:t>phiMag</a:t>
            </a:r>
            <a:r>
              <a:rPr lang="en-US" sz="1800" b="1" dirty="0">
                <a:latin typeface="Courier New" pitchFamily="49" charset="0"/>
              </a:rPr>
              <a:t>, </a:t>
            </a:r>
          </a:p>
          <a:p>
            <a:pPr eaLnBrk="1" hangingPunct="1"/>
            <a:r>
              <a:rPr lang="en-US" sz="1800" b="1" dirty="0">
                <a:latin typeface="Courier New" pitchFamily="49" charset="0"/>
              </a:rPr>
              <a:t>	</a:t>
            </a:r>
            <a:r>
              <a:rPr lang="en-US" sz="1800" b="1" dirty="0" err="1">
                <a:latin typeface="Courier New" pitchFamily="49" charset="0"/>
              </a:rPr>
              <a:t>kx</a:t>
            </a:r>
            <a:r>
              <a:rPr lang="en-US" sz="1800" b="1" dirty="0">
                <a:latin typeface="Courier New" pitchFamily="49" charset="0"/>
              </a:rPr>
              <a:t>, </a:t>
            </a:r>
            <a:r>
              <a:rPr lang="en-US" sz="1800" b="1" dirty="0" err="1">
                <a:latin typeface="Courier New" pitchFamily="49" charset="0"/>
              </a:rPr>
              <a:t>ky</a:t>
            </a:r>
            <a:r>
              <a:rPr lang="en-US" sz="1800" b="1" dirty="0">
                <a:latin typeface="Courier New" pitchFamily="49" charset="0"/>
              </a:rPr>
              <a:t>, </a:t>
            </a:r>
            <a:r>
              <a:rPr lang="en-US" sz="1800" b="1" dirty="0" err="1">
                <a:latin typeface="Courier New" pitchFamily="49" charset="0"/>
              </a:rPr>
              <a:t>kz</a:t>
            </a:r>
            <a:r>
              <a:rPr lang="en-US" sz="1800" b="1" dirty="0">
                <a:latin typeface="Courier New" pitchFamily="49" charset="0"/>
              </a:rPr>
              <a:t>, x, y, z, </a:t>
            </a:r>
            <a:r>
              <a:rPr lang="en-US" sz="1800" b="1" dirty="0" err="1">
                <a:latin typeface="Courier New" pitchFamily="49" charset="0"/>
              </a:rPr>
              <a:t>rMu</a:t>
            </a:r>
            <a:r>
              <a:rPr lang="en-US" sz="1800" b="1" dirty="0">
                <a:latin typeface="Courier New" pitchFamily="49" charset="0"/>
              </a:rPr>
              <a:t>, </a:t>
            </a:r>
            <a:r>
              <a:rPr lang="en-US" sz="1800" b="1" dirty="0" err="1">
                <a:latin typeface="Courier New" pitchFamily="49" charset="0"/>
              </a:rPr>
              <a:t>iMu</a:t>
            </a:r>
            <a:r>
              <a:rPr lang="en-US" sz="1800" b="1" dirty="0">
                <a:latin typeface="Courier New" pitchFamily="49" charset="0"/>
              </a:rPr>
              <a:t>, </a:t>
            </a:r>
            <a:r>
              <a:rPr lang="en-US" sz="1800" b="1" dirty="0" err="1">
                <a:latin typeface="Courier New" pitchFamily="49" charset="0"/>
              </a:rPr>
              <a:t>int</a:t>
            </a:r>
            <a:r>
              <a:rPr lang="en-US" sz="1800" b="1" dirty="0">
                <a:latin typeface="Courier New" pitchFamily="49" charset="0"/>
              </a:rPr>
              <a:t> M) {</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int</a:t>
            </a:r>
            <a:r>
              <a:rPr lang="en-US" sz="1800" b="1" dirty="0">
                <a:latin typeface="Courier New" pitchFamily="49" charset="0"/>
              </a:rPr>
              <a:t> n = </a:t>
            </a:r>
            <a:r>
              <a:rPr lang="en-US" sz="1800" b="1" dirty="0" err="1">
                <a:latin typeface="Courier New" pitchFamily="49" charset="0"/>
              </a:rPr>
              <a:t>blockIdx.x</a:t>
            </a:r>
            <a:r>
              <a:rPr lang="en-US" sz="1800" b="1" dirty="0">
                <a:latin typeface="Courier New" pitchFamily="49" charset="0"/>
              </a:rPr>
              <a:t> * FHD_THREADS_PER_BLOCK + </a:t>
            </a:r>
            <a:r>
              <a:rPr lang="en-US" sz="1800" b="1" dirty="0" err="1">
                <a:latin typeface="Courier New" pitchFamily="49" charset="0"/>
              </a:rPr>
              <a:t>threadIdx.x</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for (m = 0; m &lt; M; m++) {</a:t>
            </a:r>
          </a:p>
          <a:p>
            <a:pPr eaLnBrk="1" hangingPunct="1"/>
            <a:r>
              <a:rPr lang="en-US" sz="1800" b="1" dirty="0">
                <a:latin typeface="Courier New" pitchFamily="49" charset="0"/>
              </a:rPr>
              <a:t>    float </a:t>
            </a:r>
            <a:r>
              <a:rPr lang="en-US" sz="1800" b="1" dirty="0" err="1">
                <a:latin typeface="Courier New" pitchFamily="49" charset="0"/>
              </a:rPr>
              <a:t>expFhD</a:t>
            </a:r>
            <a:r>
              <a:rPr lang="en-US" sz="1800" b="1" dirty="0">
                <a:latin typeface="Courier New" pitchFamily="49" charset="0"/>
              </a:rPr>
              <a:t> = 2*PI*(</a:t>
            </a:r>
            <a:r>
              <a:rPr lang="en-US" sz="1800" b="1" dirty="0" err="1">
                <a:latin typeface="Courier New" pitchFamily="49" charset="0"/>
              </a:rPr>
              <a:t>kx</a:t>
            </a:r>
            <a:r>
              <a:rPr lang="en-US" sz="1800" b="1" dirty="0">
                <a:latin typeface="Courier New" pitchFamily="49" charset="0"/>
              </a:rPr>
              <a:t>[m]*x[n]+</a:t>
            </a:r>
            <a:r>
              <a:rPr lang="en-US" sz="1800" b="1" dirty="0" err="1">
                <a:latin typeface="Courier New" pitchFamily="49" charset="0"/>
              </a:rPr>
              <a:t>ky</a:t>
            </a:r>
            <a:r>
              <a:rPr lang="en-US" sz="1800" b="1" dirty="0">
                <a:latin typeface="Courier New" pitchFamily="49" charset="0"/>
              </a:rPr>
              <a:t>[m]*y[n]+</a:t>
            </a:r>
            <a:r>
              <a:rPr lang="en-US" sz="1800" b="1" dirty="0" err="1">
                <a:latin typeface="Courier New" pitchFamily="49" charset="0"/>
              </a:rPr>
              <a:t>kz</a:t>
            </a:r>
            <a:r>
              <a:rPr lang="en-US" sz="1800" b="1" dirty="0">
                <a:latin typeface="Courier New" pitchFamily="49" charset="0"/>
              </a:rPr>
              <a:t>[m]*z[n]);</a:t>
            </a:r>
          </a:p>
          <a:p>
            <a:pPr eaLnBrk="1" hangingPunct="1"/>
            <a:endParaRPr lang="en-US" sz="1800" b="1" dirty="0">
              <a:latin typeface="Courier New" pitchFamily="49" charset="0"/>
            </a:endParaRPr>
          </a:p>
          <a:p>
            <a:pPr eaLnBrk="1" hangingPunct="1"/>
            <a:r>
              <a:rPr lang="en-US" sz="1800" b="1" dirty="0">
                <a:latin typeface="Courier New" pitchFamily="49" charset="0"/>
              </a:rPr>
              <a:t>    float </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cos</a:t>
            </a:r>
            <a:r>
              <a:rPr lang="en-US" sz="1800" b="1" dirty="0">
                <a:latin typeface="Courier New" pitchFamily="49" charset="0"/>
              </a:rPr>
              <a:t>(</a:t>
            </a:r>
            <a:r>
              <a:rPr lang="en-US" sz="1800" b="1" dirty="0" err="1">
                <a:latin typeface="Courier New" pitchFamily="49" charset="0"/>
              </a:rPr>
              <a:t>expFhD</a:t>
            </a:r>
            <a:r>
              <a:rPr lang="en-US" sz="1800" b="1" dirty="0">
                <a:latin typeface="Courier New" pitchFamily="49" charset="0"/>
              </a:rPr>
              <a:t>);  </a:t>
            </a:r>
          </a:p>
          <a:p>
            <a:pPr eaLnBrk="1" hangingPunct="1"/>
            <a:r>
              <a:rPr lang="en-US" sz="1800" b="1" dirty="0">
                <a:latin typeface="Courier New" pitchFamily="49" charset="0"/>
              </a:rPr>
              <a:t>    float </a:t>
            </a:r>
            <a:r>
              <a:rPr lang="en-US" sz="1800" b="1" dirty="0" err="1">
                <a:latin typeface="Courier New" pitchFamily="49" charset="0"/>
              </a:rPr>
              <a:t>sArg</a:t>
            </a:r>
            <a:r>
              <a:rPr lang="en-US" sz="1800" b="1" dirty="0">
                <a:latin typeface="Courier New" pitchFamily="49" charset="0"/>
              </a:rPr>
              <a:t> = sin(</a:t>
            </a:r>
            <a:r>
              <a:rPr lang="en-US" sz="1800" b="1" dirty="0" err="1">
                <a:latin typeface="Courier New" pitchFamily="49" charset="0"/>
              </a:rPr>
              <a:t>expFhD</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rFhD</a:t>
            </a:r>
            <a:r>
              <a:rPr lang="en-US" sz="1800" b="1" dirty="0">
                <a:latin typeface="Courier New" pitchFamily="49" charset="0"/>
              </a:rPr>
              <a:t>[n] +=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r>
              <a:rPr lang="en-US" sz="1800" b="1" dirty="0" err="1">
                <a:latin typeface="Courier New" pitchFamily="49" charset="0"/>
              </a:rPr>
              <a:t>iFhD</a:t>
            </a:r>
            <a:r>
              <a:rPr lang="en-US" sz="1800" b="1" dirty="0">
                <a:latin typeface="Courier New" pitchFamily="49" charset="0"/>
              </a:rPr>
              <a:t>[n] +=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p>
          <a:p>
            <a:pPr eaLnBrk="1" hangingPunct="1"/>
            <a:r>
              <a:rPr lang="en-US" sz="1800" b="1" dirty="0">
                <a:latin typeface="Courier New" pitchFamily="49" charset="0"/>
              </a:rPr>
              <a:t>}</a:t>
            </a:r>
          </a:p>
        </p:txBody>
      </p:sp>
      <p:sp>
        <p:nvSpPr>
          <p:cNvPr id="11267" name="Text Box 3"/>
          <p:cNvSpPr txBox="1">
            <a:spLocks noChangeArrowheads="1"/>
          </p:cNvSpPr>
          <p:nvPr/>
        </p:nvSpPr>
        <p:spPr bwMode="auto">
          <a:xfrm>
            <a:off x="8610600" y="62484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1200">
                <a:latin typeface="Arial Narrow" pitchFamily="34" charset="0"/>
              </a:rPr>
              <a:t>6</a:t>
            </a:r>
          </a:p>
        </p:txBody>
      </p:sp>
      <p:sp>
        <p:nvSpPr>
          <p:cNvPr id="2" name="Title 1"/>
          <p:cNvSpPr>
            <a:spLocks noGrp="1"/>
          </p:cNvSpPr>
          <p:nvPr>
            <p:ph type="title"/>
          </p:nvPr>
        </p:nvSpPr>
        <p:spPr/>
        <p:txBody>
          <a:bodyPr/>
          <a:lstStyle/>
          <a:p>
            <a:r>
              <a:rPr lang="en-US" dirty="0"/>
              <a:t>Third option of the FHD kernel </a:t>
            </a:r>
          </a:p>
        </p:txBody>
      </p:sp>
    </p:spTree>
    <p:extLst>
      <p:ext uri="{BB962C8B-B14F-4D97-AF65-F5344CB8AC3E}">
        <p14:creationId xmlns:p14="http://schemas.microsoft.com/office/powerpoint/2010/main" val="19700461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04800" y="1233487"/>
            <a:ext cx="8610600" cy="53197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800" b="1" dirty="0">
                <a:latin typeface="Courier New" pitchFamily="49" charset="0"/>
              </a:rPr>
              <a:t>__global__ void </a:t>
            </a:r>
            <a:r>
              <a:rPr lang="en-US" sz="1800" b="1" dirty="0" err="1">
                <a:latin typeface="Courier New" pitchFamily="49" charset="0"/>
              </a:rPr>
              <a:t>cmpFhD</a:t>
            </a:r>
            <a:r>
              <a:rPr lang="en-US" sz="1800" b="1" dirty="0">
                <a:latin typeface="Courier New" pitchFamily="49" charset="0"/>
              </a:rPr>
              <a:t>(float* </a:t>
            </a:r>
            <a:r>
              <a:rPr lang="en-US" sz="1800" b="1" dirty="0" err="1">
                <a:latin typeface="Courier New" pitchFamily="49" charset="0"/>
              </a:rPr>
              <a:t>rPhi</a:t>
            </a:r>
            <a:r>
              <a:rPr lang="en-US" sz="1800" b="1" dirty="0">
                <a:latin typeface="Courier New" pitchFamily="49" charset="0"/>
              </a:rPr>
              <a:t>, </a:t>
            </a:r>
            <a:r>
              <a:rPr lang="en-US" sz="1800" b="1" dirty="0" err="1">
                <a:latin typeface="Courier New" pitchFamily="49" charset="0"/>
              </a:rPr>
              <a:t>iPhi</a:t>
            </a:r>
            <a:r>
              <a:rPr lang="en-US" sz="1800" b="1" dirty="0">
                <a:latin typeface="Courier New" pitchFamily="49" charset="0"/>
              </a:rPr>
              <a:t>, </a:t>
            </a:r>
            <a:r>
              <a:rPr lang="en-US" sz="1800" b="1" dirty="0" err="1">
                <a:latin typeface="Courier New" pitchFamily="49" charset="0"/>
              </a:rPr>
              <a:t>phiMag</a:t>
            </a:r>
            <a:r>
              <a:rPr lang="en-US" sz="1800" b="1" dirty="0">
                <a:latin typeface="Courier New" pitchFamily="49" charset="0"/>
              </a:rPr>
              <a:t>, </a:t>
            </a:r>
          </a:p>
          <a:p>
            <a:pPr eaLnBrk="1" hangingPunct="1"/>
            <a:r>
              <a:rPr lang="en-US" sz="1800" b="1" dirty="0">
                <a:latin typeface="Courier New" pitchFamily="49" charset="0"/>
              </a:rPr>
              <a:t>	</a:t>
            </a:r>
            <a:r>
              <a:rPr lang="en-US" sz="1800" b="1" dirty="0" err="1">
                <a:latin typeface="Courier New" pitchFamily="49" charset="0"/>
              </a:rPr>
              <a:t>kx</a:t>
            </a:r>
            <a:r>
              <a:rPr lang="en-US" sz="1800" b="1" dirty="0">
                <a:latin typeface="Courier New" pitchFamily="49" charset="0"/>
              </a:rPr>
              <a:t>, </a:t>
            </a:r>
            <a:r>
              <a:rPr lang="en-US" sz="1800" b="1" dirty="0" err="1">
                <a:latin typeface="Courier New" pitchFamily="49" charset="0"/>
              </a:rPr>
              <a:t>ky</a:t>
            </a:r>
            <a:r>
              <a:rPr lang="en-US" sz="1800" b="1" dirty="0">
                <a:latin typeface="Courier New" pitchFamily="49" charset="0"/>
              </a:rPr>
              <a:t>, </a:t>
            </a:r>
            <a:r>
              <a:rPr lang="en-US" sz="1800" b="1" dirty="0" err="1">
                <a:latin typeface="Courier New" pitchFamily="49" charset="0"/>
              </a:rPr>
              <a:t>kz</a:t>
            </a:r>
            <a:r>
              <a:rPr lang="en-US" sz="1800" b="1" dirty="0">
                <a:latin typeface="Courier New" pitchFamily="49" charset="0"/>
              </a:rPr>
              <a:t>, x, y, z, </a:t>
            </a:r>
            <a:r>
              <a:rPr lang="en-US" sz="1800" b="1" dirty="0" err="1">
                <a:latin typeface="Courier New" pitchFamily="49" charset="0"/>
              </a:rPr>
              <a:t>rMu</a:t>
            </a:r>
            <a:r>
              <a:rPr lang="en-US" sz="1800" b="1" dirty="0">
                <a:latin typeface="Courier New" pitchFamily="49" charset="0"/>
              </a:rPr>
              <a:t>, </a:t>
            </a:r>
            <a:r>
              <a:rPr lang="en-US" sz="1800" b="1" dirty="0" err="1">
                <a:latin typeface="Courier New" pitchFamily="49" charset="0"/>
              </a:rPr>
              <a:t>iMu</a:t>
            </a:r>
            <a:r>
              <a:rPr lang="en-US" sz="1800" b="1" dirty="0">
                <a:latin typeface="Courier New" pitchFamily="49" charset="0"/>
              </a:rPr>
              <a:t>, </a:t>
            </a:r>
            <a:r>
              <a:rPr lang="en-US" sz="1800" b="1" dirty="0" err="1">
                <a:latin typeface="Courier New" pitchFamily="49" charset="0"/>
              </a:rPr>
              <a:t>int</a:t>
            </a:r>
            <a:r>
              <a:rPr lang="en-US" sz="1800" b="1" dirty="0">
                <a:latin typeface="Courier New" pitchFamily="49" charset="0"/>
              </a:rPr>
              <a:t> M) {</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int</a:t>
            </a:r>
            <a:r>
              <a:rPr lang="en-US" sz="1800" b="1" dirty="0">
                <a:latin typeface="Courier New" pitchFamily="49" charset="0"/>
              </a:rPr>
              <a:t> n = </a:t>
            </a:r>
            <a:r>
              <a:rPr lang="en-US" sz="1800" b="1" dirty="0" err="1">
                <a:latin typeface="Courier New" pitchFamily="49" charset="0"/>
              </a:rPr>
              <a:t>blockIdx.x</a:t>
            </a:r>
            <a:r>
              <a:rPr lang="en-US" sz="1800" b="1" dirty="0">
                <a:latin typeface="Courier New" pitchFamily="49" charset="0"/>
              </a:rPr>
              <a:t> * FHD_THREADS_PER_BLOCK + </a:t>
            </a:r>
            <a:r>
              <a:rPr lang="en-US" sz="1800" b="1" dirty="0" err="1">
                <a:latin typeface="Courier New" pitchFamily="49" charset="0"/>
              </a:rPr>
              <a:t>threadIdx.x</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float </a:t>
            </a:r>
            <a:r>
              <a:rPr lang="en-US" sz="1800" b="1" dirty="0" err="1">
                <a:latin typeface="Courier New" pitchFamily="49" charset="0"/>
              </a:rPr>
              <a:t>xn_r</a:t>
            </a:r>
            <a:r>
              <a:rPr lang="en-US" sz="1800" b="1" dirty="0">
                <a:latin typeface="Courier New" pitchFamily="49" charset="0"/>
              </a:rPr>
              <a:t> = x[n]; float </a:t>
            </a:r>
            <a:r>
              <a:rPr lang="en-US" sz="1800" b="1" dirty="0" err="1">
                <a:latin typeface="Courier New" pitchFamily="49" charset="0"/>
              </a:rPr>
              <a:t>yn_r</a:t>
            </a:r>
            <a:r>
              <a:rPr lang="en-US" sz="1800" b="1" dirty="0">
                <a:latin typeface="Courier New" pitchFamily="49" charset="0"/>
              </a:rPr>
              <a:t> = y[n]; float </a:t>
            </a:r>
            <a:r>
              <a:rPr lang="en-US" sz="1800" b="1" dirty="0" err="1">
                <a:latin typeface="Courier New" pitchFamily="49" charset="0"/>
              </a:rPr>
              <a:t>zn_r</a:t>
            </a:r>
            <a:r>
              <a:rPr lang="en-US" sz="1800" b="1" dirty="0">
                <a:latin typeface="Courier New" pitchFamily="49" charset="0"/>
              </a:rPr>
              <a:t> = z[n];</a:t>
            </a:r>
          </a:p>
          <a:p>
            <a:pPr eaLnBrk="1" hangingPunct="1"/>
            <a:r>
              <a:rPr lang="en-US" sz="1800" b="1" dirty="0">
                <a:latin typeface="Courier New" pitchFamily="49" charset="0"/>
              </a:rPr>
              <a:t>  float </a:t>
            </a:r>
            <a:r>
              <a:rPr lang="en-US" sz="1800" b="1" dirty="0" err="1">
                <a:latin typeface="Courier New" pitchFamily="49" charset="0"/>
              </a:rPr>
              <a:t>rFhDn_r</a:t>
            </a:r>
            <a:r>
              <a:rPr lang="en-US" sz="1800" b="1" dirty="0">
                <a:latin typeface="Courier New" pitchFamily="49" charset="0"/>
              </a:rPr>
              <a:t> = </a:t>
            </a:r>
            <a:r>
              <a:rPr lang="en-US" sz="1800" b="1" dirty="0" err="1">
                <a:latin typeface="Courier New" pitchFamily="49" charset="0"/>
              </a:rPr>
              <a:t>rFhD</a:t>
            </a:r>
            <a:r>
              <a:rPr lang="en-US" sz="1800" b="1" dirty="0">
                <a:latin typeface="Courier New" pitchFamily="49" charset="0"/>
              </a:rPr>
              <a:t>[n]; float </a:t>
            </a:r>
            <a:r>
              <a:rPr lang="en-US" sz="1800" b="1" dirty="0" err="1">
                <a:latin typeface="Courier New" pitchFamily="49" charset="0"/>
              </a:rPr>
              <a:t>iFhDn_r</a:t>
            </a:r>
            <a:r>
              <a:rPr lang="en-US" sz="1800" b="1" dirty="0">
                <a:latin typeface="Courier New" pitchFamily="49" charset="0"/>
              </a:rPr>
              <a:t> = </a:t>
            </a:r>
            <a:r>
              <a:rPr lang="en-US" sz="1800" b="1" dirty="0" err="1">
                <a:latin typeface="Courier New" pitchFamily="49" charset="0"/>
              </a:rPr>
              <a:t>iFhD</a:t>
            </a:r>
            <a:r>
              <a:rPr lang="en-US" sz="1800" b="1" dirty="0">
                <a:latin typeface="Courier New" pitchFamily="49" charset="0"/>
              </a:rPr>
              <a:t>[n];</a:t>
            </a:r>
          </a:p>
          <a:p>
            <a:pPr eaLnBrk="1" hangingPunct="1"/>
            <a:endParaRPr lang="en-US" sz="1800" b="1" dirty="0">
              <a:latin typeface="Courier New" pitchFamily="49" charset="0"/>
            </a:endParaRPr>
          </a:p>
          <a:p>
            <a:pPr eaLnBrk="1" hangingPunct="1"/>
            <a:r>
              <a:rPr lang="en-US" sz="1800" b="1" dirty="0">
                <a:latin typeface="Courier New" pitchFamily="49" charset="0"/>
              </a:rPr>
              <a:t>  for (m = 0; m &lt; M; m++) {</a:t>
            </a:r>
          </a:p>
          <a:p>
            <a:pPr eaLnBrk="1" hangingPunct="1"/>
            <a:r>
              <a:rPr lang="en-US" sz="1800" b="1" dirty="0">
                <a:latin typeface="Courier New" pitchFamily="49" charset="0"/>
              </a:rPr>
              <a:t>    float </a:t>
            </a:r>
            <a:r>
              <a:rPr lang="en-US" sz="1800" b="1" dirty="0" err="1">
                <a:latin typeface="Courier New" pitchFamily="49" charset="0"/>
              </a:rPr>
              <a:t>expFhD</a:t>
            </a:r>
            <a:r>
              <a:rPr lang="en-US" sz="1800" b="1" dirty="0">
                <a:latin typeface="Courier New" pitchFamily="49" charset="0"/>
              </a:rPr>
              <a:t> = 2*PI*(</a:t>
            </a:r>
            <a:r>
              <a:rPr lang="en-US" sz="1800" b="1" dirty="0" err="1">
                <a:latin typeface="Courier New" pitchFamily="49" charset="0"/>
              </a:rPr>
              <a:t>kx</a:t>
            </a:r>
            <a:r>
              <a:rPr lang="en-US" sz="1800" b="1" dirty="0">
                <a:latin typeface="Courier New" pitchFamily="49" charset="0"/>
              </a:rPr>
              <a:t>[m]*</a:t>
            </a:r>
            <a:r>
              <a:rPr lang="en-US" sz="1800" b="1" dirty="0" err="1">
                <a:latin typeface="Courier New" pitchFamily="49" charset="0"/>
              </a:rPr>
              <a:t>xn_r+ky</a:t>
            </a:r>
            <a:r>
              <a:rPr lang="en-US" sz="1800" b="1" dirty="0">
                <a:latin typeface="Courier New" pitchFamily="49" charset="0"/>
              </a:rPr>
              <a:t>[m]*</a:t>
            </a:r>
            <a:r>
              <a:rPr lang="en-US" sz="1800" b="1" dirty="0" err="1">
                <a:latin typeface="Courier New" pitchFamily="49" charset="0"/>
              </a:rPr>
              <a:t>yn_r+kz</a:t>
            </a:r>
            <a:r>
              <a:rPr lang="en-US" sz="1800" b="1" dirty="0">
                <a:latin typeface="Courier New" pitchFamily="49" charset="0"/>
              </a:rPr>
              <a:t>[m]*</a:t>
            </a:r>
            <a:r>
              <a:rPr lang="en-US" sz="1800" b="1" dirty="0" err="1">
                <a:latin typeface="Courier New" pitchFamily="49" charset="0"/>
              </a:rPr>
              <a:t>zn_r</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float </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cos</a:t>
            </a:r>
            <a:r>
              <a:rPr lang="en-US" sz="1800" b="1" dirty="0">
                <a:latin typeface="Courier New" pitchFamily="49" charset="0"/>
              </a:rPr>
              <a:t>(</a:t>
            </a:r>
            <a:r>
              <a:rPr lang="en-US" sz="1800" b="1" dirty="0" err="1">
                <a:latin typeface="Courier New" pitchFamily="49" charset="0"/>
              </a:rPr>
              <a:t>expFhD</a:t>
            </a:r>
            <a:r>
              <a:rPr lang="en-US" sz="1800" b="1" dirty="0">
                <a:latin typeface="Courier New" pitchFamily="49" charset="0"/>
              </a:rPr>
              <a:t>);  </a:t>
            </a:r>
          </a:p>
          <a:p>
            <a:pPr eaLnBrk="1" hangingPunct="1"/>
            <a:r>
              <a:rPr lang="en-US" sz="1800" b="1" dirty="0">
                <a:latin typeface="Courier New" pitchFamily="49" charset="0"/>
              </a:rPr>
              <a:t>    float </a:t>
            </a:r>
            <a:r>
              <a:rPr lang="en-US" sz="1800" b="1" dirty="0" err="1">
                <a:latin typeface="Courier New" pitchFamily="49" charset="0"/>
              </a:rPr>
              <a:t>sArg</a:t>
            </a:r>
            <a:r>
              <a:rPr lang="en-US" sz="1800" b="1" dirty="0">
                <a:latin typeface="Courier New" pitchFamily="49" charset="0"/>
              </a:rPr>
              <a:t> = sin(</a:t>
            </a:r>
            <a:r>
              <a:rPr lang="en-US" sz="1800" b="1" dirty="0" err="1">
                <a:latin typeface="Courier New" pitchFamily="49" charset="0"/>
              </a:rPr>
              <a:t>expFhD</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rFhDn_r</a:t>
            </a:r>
            <a:r>
              <a:rPr lang="en-US" sz="1800" b="1" dirty="0">
                <a:latin typeface="Courier New" pitchFamily="49" charset="0"/>
              </a:rPr>
              <a:t> +=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r>
              <a:rPr lang="en-US" sz="1800" b="1" dirty="0" err="1">
                <a:latin typeface="Courier New" pitchFamily="49" charset="0"/>
              </a:rPr>
              <a:t>iFhDn_r</a:t>
            </a:r>
            <a:r>
              <a:rPr lang="en-US" sz="1800" b="1" dirty="0">
                <a:latin typeface="Courier New" pitchFamily="49" charset="0"/>
              </a:rPr>
              <a:t> +=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p>
          <a:p>
            <a:pPr eaLnBrk="1" hangingPunct="1"/>
            <a:r>
              <a:rPr lang="en-US" sz="1800" b="1" dirty="0">
                <a:latin typeface="Courier New" pitchFamily="49" charset="0"/>
              </a:rPr>
              <a:t>  </a:t>
            </a:r>
            <a:r>
              <a:rPr lang="en-US" sz="1800" b="1" dirty="0" err="1">
                <a:latin typeface="Courier New" pitchFamily="49" charset="0"/>
              </a:rPr>
              <a:t>rFhD</a:t>
            </a:r>
            <a:r>
              <a:rPr lang="en-US" sz="1800" b="1" dirty="0">
                <a:latin typeface="Courier New" pitchFamily="49" charset="0"/>
              </a:rPr>
              <a:t>[n] = </a:t>
            </a:r>
            <a:r>
              <a:rPr lang="en-US" sz="1800" b="1" dirty="0" err="1">
                <a:latin typeface="Courier New" pitchFamily="49" charset="0"/>
              </a:rPr>
              <a:t>rFhD_r</a:t>
            </a:r>
            <a:r>
              <a:rPr lang="en-US" sz="1800" b="1" dirty="0">
                <a:latin typeface="Courier New" pitchFamily="49" charset="0"/>
              </a:rPr>
              <a:t>; </a:t>
            </a:r>
            <a:r>
              <a:rPr lang="en-US" sz="1800" b="1" dirty="0" err="1">
                <a:latin typeface="Courier New" pitchFamily="49" charset="0"/>
              </a:rPr>
              <a:t>iFhD</a:t>
            </a:r>
            <a:r>
              <a:rPr lang="en-US" sz="1800" b="1" dirty="0">
                <a:latin typeface="Courier New" pitchFamily="49" charset="0"/>
              </a:rPr>
              <a:t>[n] = </a:t>
            </a:r>
            <a:r>
              <a:rPr lang="en-US" sz="1800" b="1" dirty="0" err="1">
                <a:latin typeface="Courier New" pitchFamily="49" charset="0"/>
              </a:rPr>
              <a:t>iFhD_r</a:t>
            </a:r>
            <a:r>
              <a:rPr lang="en-US" sz="1800" b="1" dirty="0">
                <a:latin typeface="Courier New" pitchFamily="49" charset="0"/>
              </a:rPr>
              <a:t>;</a:t>
            </a:r>
          </a:p>
          <a:p>
            <a:pPr eaLnBrk="1" hangingPunct="1"/>
            <a:r>
              <a:rPr lang="en-US" sz="1800" b="1" dirty="0">
                <a:latin typeface="Courier New" pitchFamily="49" charset="0"/>
              </a:rPr>
              <a:t>}</a:t>
            </a:r>
          </a:p>
        </p:txBody>
      </p:sp>
      <p:sp>
        <p:nvSpPr>
          <p:cNvPr id="12291" name="Text Box 3"/>
          <p:cNvSpPr txBox="1">
            <a:spLocks noChangeArrowheads="1"/>
          </p:cNvSpPr>
          <p:nvPr/>
        </p:nvSpPr>
        <p:spPr bwMode="auto">
          <a:xfrm>
            <a:off x="8610600" y="62484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1200">
                <a:latin typeface="Arial Narrow" pitchFamily="34" charset="0"/>
              </a:rPr>
              <a:t>6</a:t>
            </a:r>
          </a:p>
        </p:txBody>
      </p:sp>
      <p:sp>
        <p:nvSpPr>
          <p:cNvPr id="2" name="Title 1"/>
          <p:cNvSpPr>
            <a:spLocks noGrp="1"/>
          </p:cNvSpPr>
          <p:nvPr>
            <p:ph type="title"/>
          </p:nvPr>
        </p:nvSpPr>
        <p:spPr>
          <a:xfrm>
            <a:off x="682722" y="304800"/>
            <a:ext cx="7923213" cy="1141413"/>
          </a:xfrm>
        </p:spPr>
        <p:txBody>
          <a:bodyPr/>
          <a:lstStyle/>
          <a:p>
            <a:r>
              <a:rPr lang="en-US" dirty="0"/>
              <a:t>Using registers to reduce memory accesses in the F</a:t>
            </a:r>
            <a:r>
              <a:rPr lang="en-US" baseline="30000" dirty="0"/>
              <a:t>H</a:t>
            </a:r>
            <a:r>
              <a:rPr lang="en-US" dirty="0"/>
              <a:t>D kernel </a:t>
            </a:r>
            <a:br>
              <a:rPr lang="en-US" dirty="0"/>
            </a:br>
            <a:endParaRPr lang="en-US" dirty="0"/>
          </a:p>
        </p:txBody>
      </p:sp>
    </p:spTree>
    <p:extLst>
      <p:ext uri="{BB962C8B-B14F-4D97-AF65-F5344CB8AC3E}">
        <p14:creationId xmlns:p14="http://schemas.microsoft.com/office/powerpoint/2010/main" val="21910682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52400" y="1263650"/>
            <a:ext cx="8991600" cy="563231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800" b="1" dirty="0">
                <a:latin typeface="Courier New" pitchFamily="49" charset="0"/>
              </a:rPr>
              <a:t>__constant__ float 	</a:t>
            </a:r>
            <a:r>
              <a:rPr lang="en-US" sz="1800" b="1" dirty="0" err="1">
                <a:latin typeface="Courier New" pitchFamily="49" charset="0"/>
              </a:rPr>
              <a:t>kx_c</a:t>
            </a:r>
            <a:r>
              <a:rPr lang="en-US" sz="1800" b="1" dirty="0">
                <a:latin typeface="Courier New" pitchFamily="49" charset="0"/>
              </a:rPr>
              <a:t>[CHUNK_SIZE],</a:t>
            </a:r>
          </a:p>
          <a:p>
            <a:pPr eaLnBrk="1" hangingPunct="1"/>
            <a:r>
              <a:rPr lang="en-US" sz="1800" b="1" dirty="0">
                <a:latin typeface="Courier New" pitchFamily="49" charset="0"/>
              </a:rPr>
              <a:t>			</a:t>
            </a:r>
            <a:r>
              <a:rPr lang="en-US" sz="1800" b="1" dirty="0" err="1">
                <a:latin typeface="Courier New" pitchFamily="49" charset="0"/>
              </a:rPr>
              <a:t>ky_c</a:t>
            </a:r>
            <a:r>
              <a:rPr lang="en-US" sz="1800" b="1" dirty="0">
                <a:latin typeface="Courier New" pitchFamily="49" charset="0"/>
              </a:rPr>
              <a:t>[CHUNK_SIZE], </a:t>
            </a:r>
            <a:r>
              <a:rPr lang="en-US" sz="1800" b="1" dirty="0" err="1">
                <a:latin typeface="Courier New" pitchFamily="49" charset="0"/>
              </a:rPr>
              <a:t>kz_c</a:t>
            </a:r>
            <a:r>
              <a:rPr lang="en-US" sz="1800" b="1" dirty="0">
                <a:latin typeface="Courier New" pitchFamily="49" charset="0"/>
              </a:rPr>
              <a:t>[CHUNK_SIZE];</a:t>
            </a:r>
          </a:p>
          <a:p>
            <a:pPr eaLnBrk="1" hangingPunct="1"/>
            <a:r>
              <a:rPr lang="en-US" sz="1800" b="1" dirty="0">
                <a:latin typeface="Courier New" pitchFamily="49" charset="0"/>
              </a:rPr>
              <a:t>…</a:t>
            </a:r>
          </a:p>
          <a:p>
            <a:pPr eaLnBrk="1" hangingPunct="1"/>
            <a:r>
              <a:rPr lang="en-US" sz="1800" b="1" dirty="0">
                <a:latin typeface="Courier New" pitchFamily="49" charset="0"/>
              </a:rPr>
              <a:t>__ void main() {</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int</a:t>
            </a:r>
            <a:r>
              <a:rPr lang="en-US" sz="1800" b="1" dirty="0">
                <a:latin typeface="Courier New" pitchFamily="49" charset="0"/>
              </a:rPr>
              <a:t> </a:t>
            </a:r>
            <a:r>
              <a:rPr lang="en-US" sz="1800" b="1" dirty="0" err="1">
                <a:latin typeface="Courier New" pitchFamily="49" charset="0"/>
              </a:rPr>
              <a:t>i</a:t>
            </a:r>
            <a:r>
              <a:rPr lang="en-US" sz="1800" b="1" dirty="0">
                <a:latin typeface="Courier New" pitchFamily="49" charset="0"/>
              </a:rPr>
              <a:t>;</a:t>
            </a:r>
          </a:p>
          <a:p>
            <a:pPr eaLnBrk="1" hangingPunct="1"/>
            <a:r>
              <a:rPr lang="en-US" sz="1800" b="1" dirty="0">
                <a:latin typeface="Courier New" pitchFamily="49" charset="0"/>
              </a:rPr>
              <a:t>  for (</a:t>
            </a:r>
            <a:r>
              <a:rPr lang="en-US" sz="1800" b="1" dirty="0" err="1">
                <a:latin typeface="Courier New" pitchFamily="49" charset="0"/>
              </a:rPr>
              <a:t>i</a:t>
            </a:r>
            <a:r>
              <a:rPr lang="en-US" sz="1800" b="1" dirty="0">
                <a:latin typeface="Courier New" pitchFamily="49" charset="0"/>
              </a:rPr>
              <a:t> = 0; </a:t>
            </a:r>
            <a:r>
              <a:rPr lang="en-US" sz="1800" b="1" dirty="0" err="1">
                <a:latin typeface="Courier New" pitchFamily="49" charset="0"/>
              </a:rPr>
              <a:t>i</a:t>
            </a:r>
            <a:r>
              <a:rPr lang="en-US" sz="1800" b="1" dirty="0">
                <a:latin typeface="Courier New" pitchFamily="49" charset="0"/>
              </a:rPr>
              <a:t> &lt; M/CHUNK_SIZE; </a:t>
            </a:r>
            <a:r>
              <a:rPr lang="en-US" sz="1800" b="1" dirty="0" err="1">
                <a:latin typeface="Courier New" pitchFamily="49" charset="0"/>
              </a:rPr>
              <a:t>i</a:t>
            </a:r>
            <a:r>
              <a:rPr lang="en-US" sz="1800" b="1" dirty="0">
                <a:latin typeface="Courier New" pitchFamily="49" charset="0"/>
              </a:rPr>
              <a:t>++);</a:t>
            </a:r>
          </a:p>
          <a:p>
            <a:pPr eaLnBrk="1" hangingPunct="1"/>
            <a:r>
              <a:rPr lang="en-US" sz="1800" b="1" dirty="0">
                <a:latin typeface="Courier New" pitchFamily="49" charset="0"/>
              </a:rPr>
              <a:t>    </a:t>
            </a:r>
            <a:r>
              <a:rPr lang="en-US" sz="1800" b="1" dirty="0" err="1">
                <a:latin typeface="Courier New" pitchFamily="49" charset="0"/>
              </a:rPr>
              <a:t>cudaMemcpyToSymbol</a:t>
            </a:r>
            <a:r>
              <a:rPr lang="en-US" sz="1800" b="1" dirty="0">
                <a:latin typeface="Courier New" pitchFamily="49" charset="0"/>
              </a:rPr>
              <a:t>(kx_c,&amp;</a:t>
            </a:r>
            <a:r>
              <a:rPr lang="en-US" sz="1800" b="1" dirty="0" err="1">
                <a:latin typeface="Courier New" pitchFamily="49" charset="0"/>
              </a:rPr>
              <a:t>kx</a:t>
            </a:r>
            <a:r>
              <a:rPr lang="en-US" sz="1800" b="1" dirty="0">
                <a:latin typeface="Courier New" pitchFamily="49" charset="0"/>
              </a:rPr>
              <a:t>[</a:t>
            </a:r>
            <a:r>
              <a:rPr lang="en-US" sz="1800" b="1" dirty="0" err="1">
                <a:latin typeface="Courier New" pitchFamily="49" charset="0"/>
              </a:rPr>
              <a:t>i</a:t>
            </a:r>
            <a:r>
              <a:rPr lang="en-US" sz="1800" b="1" dirty="0">
                <a:latin typeface="Courier New" pitchFamily="49" charset="0"/>
              </a:rPr>
              <a:t>*CHUNK_SIZE],4*CHUNK_SIZE, 				 </a:t>
            </a:r>
            <a:r>
              <a:rPr lang="en-US" sz="1800" b="1" dirty="0" err="1">
                <a:latin typeface="Courier New" pitchFamily="49" charset="0"/>
              </a:rPr>
              <a:t>cudaMemCpyHostToDevice</a:t>
            </a:r>
            <a:r>
              <a:rPr lang="en-US" sz="1800" b="1" dirty="0">
                <a:latin typeface="Courier New" pitchFamily="49" charset="0"/>
              </a:rPr>
              <a:t>); </a:t>
            </a:r>
          </a:p>
          <a:p>
            <a:pPr eaLnBrk="1" hangingPunct="1"/>
            <a:r>
              <a:rPr lang="en-US" sz="1800" b="1" dirty="0">
                <a:latin typeface="Courier New" pitchFamily="49" charset="0"/>
              </a:rPr>
              <a:t>    </a:t>
            </a:r>
            <a:r>
              <a:rPr lang="en-US" sz="1800" b="1" dirty="0" err="1">
                <a:latin typeface="Courier New" pitchFamily="49" charset="0"/>
              </a:rPr>
              <a:t>cudaMemcpyToSymbol</a:t>
            </a:r>
            <a:r>
              <a:rPr lang="en-US" sz="1800" b="1" dirty="0">
                <a:latin typeface="Courier New" pitchFamily="49" charset="0"/>
              </a:rPr>
              <a:t>(ky_c,&amp;</a:t>
            </a:r>
            <a:r>
              <a:rPr lang="en-US" sz="1800" b="1" dirty="0" err="1">
                <a:latin typeface="Courier New" pitchFamily="49" charset="0"/>
              </a:rPr>
              <a:t>ky</a:t>
            </a:r>
            <a:r>
              <a:rPr lang="en-US" sz="1800" b="1" dirty="0">
                <a:latin typeface="Courier New" pitchFamily="49" charset="0"/>
              </a:rPr>
              <a:t>[</a:t>
            </a:r>
            <a:r>
              <a:rPr lang="en-US" sz="1800" b="1" dirty="0" err="1">
                <a:latin typeface="Courier New" pitchFamily="49" charset="0"/>
              </a:rPr>
              <a:t>i</a:t>
            </a:r>
            <a:r>
              <a:rPr lang="en-US" sz="1800" b="1" dirty="0">
                <a:latin typeface="Courier New" pitchFamily="49" charset="0"/>
              </a:rPr>
              <a:t>*CHUNK_SIZE],4*CHUNK_SIZE, 				 </a:t>
            </a:r>
            <a:r>
              <a:rPr lang="en-US" sz="1800" b="1" dirty="0" err="1">
                <a:latin typeface="Courier New" pitchFamily="49" charset="0"/>
              </a:rPr>
              <a:t>cudaMemCpyHostToDevice</a:t>
            </a:r>
            <a:r>
              <a:rPr lang="en-US" sz="1800" b="1" dirty="0">
                <a:latin typeface="Courier New" pitchFamily="49" charset="0"/>
              </a:rPr>
              <a:t>);</a:t>
            </a:r>
          </a:p>
          <a:p>
            <a:pPr eaLnBrk="1" hangingPunct="1"/>
            <a:r>
              <a:rPr lang="en-US" sz="1800" b="1" dirty="0">
                <a:latin typeface="Courier New" pitchFamily="49" charset="0"/>
              </a:rPr>
              <a:t>    </a:t>
            </a:r>
            <a:r>
              <a:rPr lang="en-US" sz="1800" b="1" dirty="0" err="1">
                <a:latin typeface="Courier New" pitchFamily="49" charset="0"/>
              </a:rPr>
              <a:t>cudaMemcpyToSymbol</a:t>
            </a:r>
            <a:r>
              <a:rPr lang="en-US" sz="1800" b="1" dirty="0">
                <a:latin typeface="Courier New" pitchFamily="49" charset="0"/>
              </a:rPr>
              <a:t>(ky_c,&amp;</a:t>
            </a:r>
            <a:r>
              <a:rPr lang="en-US" sz="1800" b="1" dirty="0" err="1">
                <a:latin typeface="Courier New" pitchFamily="49" charset="0"/>
              </a:rPr>
              <a:t>ky</a:t>
            </a:r>
            <a:r>
              <a:rPr lang="en-US" sz="1800" b="1" dirty="0">
                <a:latin typeface="Courier New" pitchFamily="49" charset="0"/>
              </a:rPr>
              <a:t>[</a:t>
            </a:r>
            <a:r>
              <a:rPr lang="en-US" sz="1800" b="1" dirty="0" err="1">
                <a:latin typeface="Courier New" pitchFamily="49" charset="0"/>
              </a:rPr>
              <a:t>i</a:t>
            </a:r>
            <a:r>
              <a:rPr lang="en-US" sz="1800" b="1" dirty="0">
                <a:latin typeface="Courier New" pitchFamily="49" charset="0"/>
              </a:rPr>
              <a:t>*CHUNK_SIZE],4*CHUNK_SIZE, 				 </a:t>
            </a:r>
            <a:r>
              <a:rPr lang="en-US" sz="1800" b="1" dirty="0" err="1">
                <a:latin typeface="Courier New" pitchFamily="49" charset="0"/>
              </a:rPr>
              <a:t>cudaMemCpyHostToDevice</a:t>
            </a:r>
            <a:r>
              <a:rPr lang="en-US" sz="1800" b="1" dirty="0">
                <a:latin typeface="Courier New" pitchFamily="49" charset="0"/>
              </a:rPr>
              <a:t>);</a:t>
            </a:r>
          </a:p>
          <a:p>
            <a:pPr eaLnBrk="1" hangingPunct="1"/>
            <a:r>
              <a:rPr lang="en-US" sz="1800" b="1" dirty="0">
                <a:latin typeface="Courier New" pitchFamily="49" charset="0"/>
              </a:rPr>
              <a:t>    …</a:t>
            </a:r>
          </a:p>
          <a:p>
            <a:pPr eaLnBrk="1" hangingPunct="1"/>
            <a:r>
              <a:rPr lang="en-US" sz="1800" b="1" dirty="0">
                <a:latin typeface="Courier New" pitchFamily="49" charset="0"/>
              </a:rPr>
              <a:t>    </a:t>
            </a:r>
            <a:r>
              <a:rPr lang="en-US" sz="1800" b="1" dirty="0" err="1">
                <a:latin typeface="Courier New" pitchFamily="49" charset="0"/>
              </a:rPr>
              <a:t>cmpFhD</a:t>
            </a:r>
            <a:r>
              <a:rPr lang="en-US" sz="1800" b="1" dirty="0">
                <a:latin typeface="Courier New" pitchFamily="49" charset="0"/>
              </a:rPr>
              <a:t>&lt;&lt;&lt;FHD_THREADS_PER_BLOCK, N/FHD_THREADS_PER_BLOCK&gt;&gt;&gt; 	</a:t>
            </a:r>
            <a:r>
              <a:rPr lang="en-US" sz="1800" b="1" dirty="0" smtClean="0">
                <a:latin typeface="Courier New" pitchFamily="49" charset="0"/>
              </a:rPr>
              <a:t>(</a:t>
            </a:r>
            <a:r>
              <a:rPr lang="en-US" sz="1800" b="1" dirty="0" err="1">
                <a:latin typeface="Courier New" pitchFamily="49" charset="0"/>
              </a:rPr>
              <a:t>rPhi</a:t>
            </a:r>
            <a:r>
              <a:rPr lang="en-US" sz="1800" b="1" dirty="0">
                <a:latin typeface="Courier New" pitchFamily="49" charset="0"/>
              </a:rPr>
              <a:t>, </a:t>
            </a:r>
            <a:r>
              <a:rPr lang="en-US" sz="1800" b="1" dirty="0" err="1">
                <a:latin typeface="Courier New" pitchFamily="49" charset="0"/>
              </a:rPr>
              <a:t>iPhi</a:t>
            </a:r>
            <a:r>
              <a:rPr lang="en-US" sz="1800" b="1" dirty="0">
                <a:latin typeface="Courier New" pitchFamily="49" charset="0"/>
              </a:rPr>
              <a:t>, </a:t>
            </a:r>
            <a:r>
              <a:rPr lang="en-US" sz="1800" b="1" dirty="0" err="1">
                <a:latin typeface="Courier New" pitchFamily="49" charset="0"/>
              </a:rPr>
              <a:t>phiMag</a:t>
            </a:r>
            <a:r>
              <a:rPr lang="en-US" sz="1800" b="1" dirty="0">
                <a:latin typeface="Courier New" pitchFamily="49" charset="0"/>
              </a:rPr>
              <a:t>, x, y, z, </a:t>
            </a:r>
            <a:r>
              <a:rPr lang="en-US" sz="1800" b="1" dirty="0" err="1">
                <a:latin typeface="Courier New" pitchFamily="49" charset="0"/>
              </a:rPr>
              <a:t>rMu</a:t>
            </a:r>
            <a:r>
              <a:rPr lang="en-US" sz="1800" b="1" dirty="0">
                <a:latin typeface="Courier New" pitchFamily="49" charset="0"/>
              </a:rPr>
              <a:t>, </a:t>
            </a:r>
            <a:r>
              <a:rPr lang="en-US" sz="1800" b="1" dirty="0" err="1">
                <a:latin typeface="Courier New" pitchFamily="49" charset="0"/>
              </a:rPr>
              <a:t>iMu</a:t>
            </a:r>
            <a:r>
              <a:rPr lang="en-US" sz="1800" b="1" dirty="0">
                <a:latin typeface="Courier New" pitchFamily="49" charset="0"/>
              </a:rPr>
              <a:t>, </a:t>
            </a:r>
            <a:r>
              <a:rPr lang="en-US" sz="1800" b="1" dirty="0" smtClean="0">
                <a:latin typeface="Courier New" pitchFamily="49" charset="0"/>
              </a:rPr>
              <a:t>CHUNK_SIZE);</a:t>
            </a:r>
            <a:endParaRPr lang="en-US" sz="1800" b="1" dirty="0">
              <a:latin typeface="Courier New" pitchFamily="49" charset="0"/>
            </a:endParaRPr>
          </a:p>
          <a:p>
            <a:pPr eaLnBrk="1" hangingPunct="1"/>
            <a:r>
              <a:rPr lang="en-US" sz="1800" b="1" dirty="0">
                <a:latin typeface="Courier New" pitchFamily="49" charset="0"/>
              </a:rPr>
              <a:t>  }</a:t>
            </a:r>
          </a:p>
          <a:p>
            <a:pPr eaLnBrk="1" hangingPunct="1"/>
            <a:r>
              <a:rPr lang="en-US" sz="1800" b="1" dirty="0">
                <a:latin typeface="Courier New" pitchFamily="49" charset="0"/>
              </a:rPr>
              <a:t>  /* Need to call kernel one more time if M is not */</a:t>
            </a:r>
          </a:p>
          <a:p>
            <a:pPr eaLnBrk="1" hangingPunct="1"/>
            <a:r>
              <a:rPr lang="en-US" sz="1800" b="1" dirty="0">
                <a:latin typeface="Courier New" pitchFamily="49" charset="0"/>
              </a:rPr>
              <a:t>  /* perfect multiple of CHUNK SIZE */</a:t>
            </a:r>
          </a:p>
          <a:p>
            <a:pPr eaLnBrk="1" hangingPunct="1"/>
            <a:r>
              <a:rPr lang="en-US" sz="1800" b="1" dirty="0">
                <a:latin typeface="Courier New" pitchFamily="49" charset="0"/>
              </a:rPr>
              <a:t>}</a:t>
            </a:r>
          </a:p>
        </p:txBody>
      </p:sp>
      <p:sp>
        <p:nvSpPr>
          <p:cNvPr id="13315" name="Text Box 3"/>
          <p:cNvSpPr txBox="1">
            <a:spLocks noChangeArrowheads="1"/>
          </p:cNvSpPr>
          <p:nvPr/>
        </p:nvSpPr>
        <p:spPr bwMode="auto">
          <a:xfrm>
            <a:off x="8610600" y="62484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1200">
                <a:latin typeface="Arial Narrow" pitchFamily="34" charset="0"/>
              </a:rPr>
              <a:t>6</a:t>
            </a:r>
          </a:p>
        </p:txBody>
      </p:sp>
      <p:sp>
        <p:nvSpPr>
          <p:cNvPr id="2" name="Title 1"/>
          <p:cNvSpPr>
            <a:spLocks noGrp="1"/>
          </p:cNvSpPr>
          <p:nvPr>
            <p:ph type="title"/>
          </p:nvPr>
        </p:nvSpPr>
        <p:spPr>
          <a:xfrm>
            <a:off x="687387" y="23327"/>
            <a:ext cx="7923213" cy="1141413"/>
          </a:xfrm>
        </p:spPr>
        <p:txBody>
          <a:bodyPr/>
          <a:lstStyle/>
          <a:p>
            <a:r>
              <a:rPr lang="en-US" sz="4000" dirty="0"/>
              <a:t>Chunking k-space data to fit into constant memory</a:t>
            </a:r>
          </a:p>
        </p:txBody>
      </p:sp>
    </p:spTree>
    <p:extLst>
      <p:ext uri="{BB962C8B-B14F-4D97-AF65-F5344CB8AC3E}">
        <p14:creationId xmlns:p14="http://schemas.microsoft.com/office/powerpoint/2010/main" val="13549937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04800" y="805543"/>
            <a:ext cx="8991600" cy="55943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800" b="1" dirty="0">
                <a:latin typeface="Courier New" pitchFamily="49" charset="0"/>
              </a:rPr>
              <a:t>__global__ void </a:t>
            </a:r>
            <a:r>
              <a:rPr lang="en-US" sz="1800" b="1" dirty="0" err="1">
                <a:latin typeface="Courier New" pitchFamily="49" charset="0"/>
              </a:rPr>
              <a:t>cmpFhD</a:t>
            </a:r>
            <a:r>
              <a:rPr lang="en-US" sz="1800" b="1" dirty="0">
                <a:latin typeface="Courier New" pitchFamily="49" charset="0"/>
              </a:rPr>
              <a:t>(float* </a:t>
            </a:r>
            <a:r>
              <a:rPr lang="en-US" sz="1800" b="1" dirty="0" err="1">
                <a:latin typeface="Courier New" pitchFamily="49" charset="0"/>
              </a:rPr>
              <a:t>rPhi</a:t>
            </a:r>
            <a:r>
              <a:rPr lang="en-US" sz="1800" b="1" dirty="0">
                <a:latin typeface="Courier New" pitchFamily="49" charset="0"/>
              </a:rPr>
              <a:t>, </a:t>
            </a:r>
            <a:r>
              <a:rPr lang="en-US" sz="1800" b="1" dirty="0" err="1">
                <a:latin typeface="Courier New" pitchFamily="49" charset="0"/>
              </a:rPr>
              <a:t>iPhi</a:t>
            </a:r>
            <a:r>
              <a:rPr lang="en-US" sz="1800" b="1" dirty="0">
                <a:latin typeface="Courier New" pitchFamily="49" charset="0"/>
              </a:rPr>
              <a:t>, </a:t>
            </a:r>
            <a:r>
              <a:rPr lang="en-US" sz="1800" b="1" dirty="0" err="1">
                <a:latin typeface="Courier New" pitchFamily="49" charset="0"/>
              </a:rPr>
              <a:t>phiMag</a:t>
            </a:r>
            <a:r>
              <a:rPr lang="en-US" sz="1800" b="1" dirty="0">
                <a:latin typeface="Courier New" pitchFamily="49" charset="0"/>
              </a:rPr>
              <a:t>, </a:t>
            </a:r>
          </a:p>
          <a:p>
            <a:pPr eaLnBrk="1" hangingPunct="1"/>
            <a:r>
              <a:rPr lang="en-US" sz="1800" b="1" dirty="0">
                <a:latin typeface="Courier New" pitchFamily="49" charset="0"/>
              </a:rPr>
              <a:t>	x, y, z, </a:t>
            </a:r>
            <a:r>
              <a:rPr lang="en-US" sz="1800" b="1" dirty="0" err="1">
                <a:latin typeface="Courier New" pitchFamily="49" charset="0"/>
              </a:rPr>
              <a:t>rMu</a:t>
            </a:r>
            <a:r>
              <a:rPr lang="en-US" sz="1800" b="1" dirty="0">
                <a:latin typeface="Courier New" pitchFamily="49" charset="0"/>
              </a:rPr>
              <a:t>, </a:t>
            </a:r>
            <a:r>
              <a:rPr lang="en-US" sz="1800" b="1" dirty="0" err="1">
                <a:latin typeface="Courier New" pitchFamily="49" charset="0"/>
              </a:rPr>
              <a:t>iMu</a:t>
            </a:r>
            <a:r>
              <a:rPr lang="en-US" sz="1800" b="1" dirty="0">
                <a:latin typeface="Courier New" pitchFamily="49" charset="0"/>
              </a:rPr>
              <a:t>, </a:t>
            </a:r>
            <a:r>
              <a:rPr lang="en-US" sz="1800" b="1" dirty="0" err="1">
                <a:latin typeface="Courier New" pitchFamily="49" charset="0"/>
              </a:rPr>
              <a:t>int</a:t>
            </a:r>
            <a:r>
              <a:rPr lang="en-US" sz="1800" b="1" dirty="0">
                <a:latin typeface="Courier New" pitchFamily="49" charset="0"/>
              </a:rPr>
              <a:t> M) {</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int</a:t>
            </a:r>
            <a:r>
              <a:rPr lang="en-US" sz="1800" b="1" dirty="0">
                <a:latin typeface="Courier New" pitchFamily="49" charset="0"/>
              </a:rPr>
              <a:t> n = </a:t>
            </a:r>
            <a:r>
              <a:rPr lang="en-US" sz="1800" b="1" dirty="0" err="1">
                <a:latin typeface="Courier New" pitchFamily="49" charset="0"/>
              </a:rPr>
              <a:t>blockIdx.x</a:t>
            </a:r>
            <a:r>
              <a:rPr lang="en-US" sz="1800" b="1" dirty="0">
                <a:latin typeface="Courier New" pitchFamily="49" charset="0"/>
              </a:rPr>
              <a:t> * FHD_THREADS_PER_BLOCK + </a:t>
            </a:r>
            <a:r>
              <a:rPr lang="en-US" sz="1800" b="1" dirty="0" err="1">
                <a:latin typeface="Courier New" pitchFamily="49" charset="0"/>
              </a:rPr>
              <a:t>threadIdx.x</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float </a:t>
            </a:r>
            <a:r>
              <a:rPr lang="en-US" sz="1800" b="1" dirty="0" err="1">
                <a:latin typeface="Courier New" pitchFamily="49" charset="0"/>
              </a:rPr>
              <a:t>xn_r</a:t>
            </a:r>
            <a:r>
              <a:rPr lang="en-US" sz="1800" b="1" dirty="0">
                <a:latin typeface="Courier New" pitchFamily="49" charset="0"/>
              </a:rPr>
              <a:t> = x[n]; float </a:t>
            </a:r>
            <a:r>
              <a:rPr lang="en-US" sz="1800" b="1" dirty="0" err="1">
                <a:latin typeface="Courier New" pitchFamily="49" charset="0"/>
              </a:rPr>
              <a:t>yn_r</a:t>
            </a:r>
            <a:r>
              <a:rPr lang="en-US" sz="1800" b="1" dirty="0">
                <a:latin typeface="Courier New" pitchFamily="49" charset="0"/>
              </a:rPr>
              <a:t> = y[n]; float </a:t>
            </a:r>
            <a:r>
              <a:rPr lang="en-US" sz="1800" b="1" dirty="0" err="1">
                <a:latin typeface="Courier New" pitchFamily="49" charset="0"/>
              </a:rPr>
              <a:t>zn_r</a:t>
            </a:r>
            <a:r>
              <a:rPr lang="en-US" sz="1800" b="1" dirty="0">
                <a:latin typeface="Courier New" pitchFamily="49" charset="0"/>
              </a:rPr>
              <a:t> = z[n];</a:t>
            </a:r>
          </a:p>
          <a:p>
            <a:pPr eaLnBrk="1" hangingPunct="1"/>
            <a:r>
              <a:rPr lang="en-US" sz="1800" b="1" dirty="0">
                <a:latin typeface="Courier New" pitchFamily="49" charset="0"/>
              </a:rPr>
              <a:t>  float </a:t>
            </a:r>
            <a:r>
              <a:rPr lang="en-US" sz="1800" b="1" dirty="0" err="1">
                <a:latin typeface="Courier New" pitchFamily="49" charset="0"/>
              </a:rPr>
              <a:t>rFhDn_r</a:t>
            </a:r>
            <a:r>
              <a:rPr lang="en-US" sz="1800" b="1" dirty="0">
                <a:latin typeface="Courier New" pitchFamily="49" charset="0"/>
              </a:rPr>
              <a:t> = </a:t>
            </a:r>
            <a:r>
              <a:rPr lang="en-US" sz="1800" b="1" dirty="0" err="1">
                <a:latin typeface="Courier New" pitchFamily="49" charset="0"/>
              </a:rPr>
              <a:t>rFhD</a:t>
            </a:r>
            <a:r>
              <a:rPr lang="en-US" sz="1800" b="1" dirty="0">
                <a:latin typeface="Courier New" pitchFamily="49" charset="0"/>
              </a:rPr>
              <a:t>[n]; float </a:t>
            </a:r>
            <a:r>
              <a:rPr lang="en-US" sz="1800" b="1" dirty="0" err="1">
                <a:latin typeface="Courier New" pitchFamily="49" charset="0"/>
              </a:rPr>
              <a:t>iFhDn_r</a:t>
            </a:r>
            <a:r>
              <a:rPr lang="en-US" sz="1800" b="1" dirty="0">
                <a:latin typeface="Courier New" pitchFamily="49" charset="0"/>
              </a:rPr>
              <a:t> = </a:t>
            </a:r>
            <a:r>
              <a:rPr lang="en-US" sz="1800" b="1" dirty="0" err="1">
                <a:latin typeface="Courier New" pitchFamily="49" charset="0"/>
              </a:rPr>
              <a:t>iFhD</a:t>
            </a:r>
            <a:r>
              <a:rPr lang="en-US" sz="1800" b="1" dirty="0">
                <a:latin typeface="Courier New" pitchFamily="49" charset="0"/>
              </a:rPr>
              <a:t>[n];</a:t>
            </a:r>
          </a:p>
          <a:p>
            <a:pPr eaLnBrk="1" hangingPunct="1"/>
            <a:endParaRPr lang="en-US" sz="1800" b="1" dirty="0">
              <a:latin typeface="Courier New" pitchFamily="49" charset="0"/>
            </a:endParaRPr>
          </a:p>
          <a:p>
            <a:pPr eaLnBrk="1" hangingPunct="1"/>
            <a:r>
              <a:rPr lang="en-US" sz="1800" b="1" dirty="0">
                <a:latin typeface="Courier New" pitchFamily="49" charset="0"/>
              </a:rPr>
              <a:t>  for (m = 0; m &lt; M; m++) {</a:t>
            </a:r>
          </a:p>
          <a:p>
            <a:pPr eaLnBrk="1" hangingPunct="1"/>
            <a:r>
              <a:rPr lang="en-US" sz="1800" b="1" dirty="0">
                <a:latin typeface="Courier New" pitchFamily="49" charset="0"/>
              </a:rPr>
              <a:t>    float </a:t>
            </a:r>
            <a:r>
              <a:rPr lang="en-US" sz="1800" b="1" dirty="0" err="1">
                <a:latin typeface="Courier New" pitchFamily="49" charset="0"/>
              </a:rPr>
              <a:t>expFhD</a:t>
            </a:r>
            <a:r>
              <a:rPr lang="en-US" sz="1800" b="1" dirty="0">
                <a:latin typeface="Courier New" pitchFamily="49" charset="0"/>
              </a:rPr>
              <a:t> = 		   		 	2*PI*(</a:t>
            </a:r>
            <a:r>
              <a:rPr lang="en-US" sz="1800" b="1" dirty="0" err="1">
                <a:latin typeface="Courier New" pitchFamily="49" charset="0"/>
              </a:rPr>
              <a:t>kx_c</a:t>
            </a:r>
            <a:r>
              <a:rPr lang="en-US" sz="1800" b="1" dirty="0">
                <a:latin typeface="Courier New" pitchFamily="49" charset="0"/>
              </a:rPr>
              <a:t>[m]*</a:t>
            </a:r>
            <a:r>
              <a:rPr lang="en-US" sz="1800" b="1" dirty="0" err="1">
                <a:latin typeface="Courier New" pitchFamily="49" charset="0"/>
              </a:rPr>
              <a:t>xn_r+ky_c</a:t>
            </a:r>
            <a:r>
              <a:rPr lang="en-US" sz="1800" b="1" dirty="0">
                <a:latin typeface="Courier New" pitchFamily="49" charset="0"/>
              </a:rPr>
              <a:t>[m]*</a:t>
            </a:r>
            <a:r>
              <a:rPr lang="en-US" sz="1800" b="1" dirty="0" err="1">
                <a:latin typeface="Courier New" pitchFamily="49" charset="0"/>
              </a:rPr>
              <a:t>yn_r+kz_c</a:t>
            </a:r>
            <a:r>
              <a:rPr lang="en-US" sz="1800" b="1" dirty="0">
                <a:latin typeface="Courier New" pitchFamily="49" charset="0"/>
              </a:rPr>
              <a:t>[m]*</a:t>
            </a:r>
            <a:r>
              <a:rPr lang="en-US" sz="1800" b="1" dirty="0" err="1">
                <a:latin typeface="Courier New" pitchFamily="49" charset="0"/>
              </a:rPr>
              <a:t>zn_r</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float </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cos</a:t>
            </a:r>
            <a:r>
              <a:rPr lang="en-US" sz="1800" b="1" dirty="0">
                <a:latin typeface="Courier New" pitchFamily="49" charset="0"/>
              </a:rPr>
              <a:t>(</a:t>
            </a:r>
            <a:r>
              <a:rPr lang="en-US" sz="1800" b="1" dirty="0" err="1">
                <a:latin typeface="Courier New" pitchFamily="49" charset="0"/>
              </a:rPr>
              <a:t>expFhD</a:t>
            </a:r>
            <a:r>
              <a:rPr lang="en-US" sz="1800" b="1" dirty="0">
                <a:latin typeface="Courier New" pitchFamily="49" charset="0"/>
              </a:rPr>
              <a:t>);  </a:t>
            </a:r>
          </a:p>
          <a:p>
            <a:pPr eaLnBrk="1" hangingPunct="1"/>
            <a:r>
              <a:rPr lang="en-US" sz="1800" b="1" dirty="0">
                <a:latin typeface="Courier New" pitchFamily="49" charset="0"/>
              </a:rPr>
              <a:t>    float </a:t>
            </a:r>
            <a:r>
              <a:rPr lang="en-US" sz="1800" b="1" dirty="0" err="1">
                <a:latin typeface="Courier New" pitchFamily="49" charset="0"/>
              </a:rPr>
              <a:t>sArg</a:t>
            </a:r>
            <a:r>
              <a:rPr lang="en-US" sz="1800" b="1" dirty="0">
                <a:latin typeface="Courier New" pitchFamily="49" charset="0"/>
              </a:rPr>
              <a:t> = sin(</a:t>
            </a:r>
            <a:r>
              <a:rPr lang="en-US" sz="1800" b="1" dirty="0" err="1">
                <a:latin typeface="Courier New" pitchFamily="49" charset="0"/>
              </a:rPr>
              <a:t>expFhD</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rFhDn_r</a:t>
            </a:r>
            <a:r>
              <a:rPr lang="en-US" sz="1800" b="1" dirty="0">
                <a:latin typeface="Courier New" pitchFamily="49" charset="0"/>
              </a:rPr>
              <a:t> +=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r>
              <a:rPr lang="en-US" sz="1800" b="1" dirty="0" err="1">
                <a:latin typeface="Courier New" pitchFamily="49" charset="0"/>
              </a:rPr>
              <a:t>iFhDn_r</a:t>
            </a:r>
            <a:r>
              <a:rPr lang="en-US" sz="1800" b="1" dirty="0">
                <a:latin typeface="Courier New" pitchFamily="49" charset="0"/>
              </a:rPr>
              <a:t> +=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p>
          <a:p>
            <a:pPr eaLnBrk="1" hangingPunct="1"/>
            <a:r>
              <a:rPr lang="en-US" sz="1800" b="1" dirty="0">
                <a:latin typeface="Courier New" pitchFamily="49" charset="0"/>
              </a:rPr>
              <a:t>  </a:t>
            </a:r>
            <a:r>
              <a:rPr lang="en-US" sz="1800" b="1" dirty="0" err="1">
                <a:latin typeface="Courier New" pitchFamily="49" charset="0"/>
              </a:rPr>
              <a:t>rFhD</a:t>
            </a:r>
            <a:r>
              <a:rPr lang="en-US" sz="1800" b="1" dirty="0">
                <a:latin typeface="Courier New" pitchFamily="49" charset="0"/>
              </a:rPr>
              <a:t>[n] = </a:t>
            </a:r>
            <a:r>
              <a:rPr lang="en-US" sz="1800" b="1" dirty="0" err="1">
                <a:latin typeface="Courier New" pitchFamily="49" charset="0"/>
              </a:rPr>
              <a:t>rFhD_r</a:t>
            </a:r>
            <a:r>
              <a:rPr lang="en-US" sz="1800" b="1" dirty="0">
                <a:latin typeface="Courier New" pitchFamily="49" charset="0"/>
              </a:rPr>
              <a:t>; </a:t>
            </a:r>
            <a:r>
              <a:rPr lang="en-US" sz="1800" b="1" dirty="0" err="1">
                <a:latin typeface="Courier New" pitchFamily="49" charset="0"/>
              </a:rPr>
              <a:t>iFhD</a:t>
            </a:r>
            <a:r>
              <a:rPr lang="en-US" sz="1800" b="1" dirty="0">
                <a:latin typeface="Courier New" pitchFamily="49" charset="0"/>
              </a:rPr>
              <a:t>[n] = </a:t>
            </a:r>
            <a:r>
              <a:rPr lang="en-US" sz="1800" b="1" dirty="0" err="1">
                <a:latin typeface="Courier New" pitchFamily="49" charset="0"/>
              </a:rPr>
              <a:t>iFhD_r</a:t>
            </a:r>
            <a:r>
              <a:rPr lang="en-US" sz="1800" b="1" dirty="0">
                <a:latin typeface="Courier New" pitchFamily="49" charset="0"/>
              </a:rPr>
              <a:t>;</a:t>
            </a:r>
          </a:p>
          <a:p>
            <a:pPr eaLnBrk="1" hangingPunct="1"/>
            <a:r>
              <a:rPr lang="en-US" sz="1800" b="1" dirty="0">
                <a:latin typeface="Courier New" pitchFamily="49" charset="0"/>
              </a:rPr>
              <a:t>}</a:t>
            </a:r>
          </a:p>
        </p:txBody>
      </p:sp>
      <p:sp>
        <p:nvSpPr>
          <p:cNvPr id="14339" name="Text Box 3"/>
          <p:cNvSpPr txBox="1">
            <a:spLocks noChangeArrowheads="1"/>
          </p:cNvSpPr>
          <p:nvPr/>
        </p:nvSpPr>
        <p:spPr bwMode="auto">
          <a:xfrm>
            <a:off x="8610600" y="62484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1200">
                <a:latin typeface="Arial Narrow" pitchFamily="34" charset="0"/>
              </a:rPr>
              <a:t>6</a:t>
            </a:r>
          </a:p>
        </p:txBody>
      </p:sp>
      <p:sp>
        <p:nvSpPr>
          <p:cNvPr id="2" name="Title 1"/>
          <p:cNvSpPr>
            <a:spLocks noGrp="1"/>
          </p:cNvSpPr>
          <p:nvPr>
            <p:ph type="title"/>
          </p:nvPr>
        </p:nvSpPr>
        <p:spPr>
          <a:xfrm>
            <a:off x="687387" y="152400"/>
            <a:ext cx="8228013" cy="653143"/>
          </a:xfrm>
        </p:spPr>
        <p:txBody>
          <a:bodyPr/>
          <a:lstStyle/>
          <a:p>
            <a:r>
              <a:rPr lang="en-US" sz="3600" dirty="0" smtClean="0"/>
              <a:t>Revised F</a:t>
            </a:r>
            <a:r>
              <a:rPr lang="en-US" sz="3600" baseline="30000" dirty="0" smtClean="0"/>
              <a:t>H</a:t>
            </a:r>
            <a:r>
              <a:rPr lang="en-US" sz="3600" dirty="0" smtClean="0"/>
              <a:t>D Kernel – Constant Memory</a:t>
            </a:r>
            <a:endParaRPr lang="en-US" sz="3600" dirty="0"/>
          </a:p>
        </p:txBody>
      </p:sp>
    </p:spTree>
    <p:extLst>
      <p:ext uri="{BB962C8B-B14F-4D97-AF65-F5344CB8AC3E}">
        <p14:creationId xmlns:p14="http://schemas.microsoft.com/office/powerpoint/2010/main" val="2554237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8610600" y="62484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1200">
                <a:latin typeface="Arial Narrow" pitchFamily="34" charset="0"/>
              </a:rPr>
              <a:t>25</a:t>
            </a:r>
          </a:p>
        </p:txBody>
      </p:sp>
      <p:pic>
        <p:nvPicPr>
          <p:cNvPr id="1536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8920" y="1528660"/>
            <a:ext cx="3997325" cy="196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120" y="1528660"/>
            <a:ext cx="3962400" cy="194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5" name="Text Box 8"/>
          <p:cNvSpPr txBox="1">
            <a:spLocks noChangeArrowheads="1"/>
          </p:cNvSpPr>
          <p:nvPr/>
        </p:nvSpPr>
        <p:spPr bwMode="auto">
          <a:xfrm>
            <a:off x="268320" y="3586060"/>
            <a:ext cx="464742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dirty="0"/>
              <a:t>(a) </a:t>
            </a:r>
            <a:r>
              <a:rPr lang="en-US" sz="1800" dirty="0"/>
              <a:t>k-space data stored in separate arrays.</a:t>
            </a:r>
          </a:p>
        </p:txBody>
      </p:sp>
      <p:sp>
        <p:nvSpPr>
          <p:cNvPr id="15366" name="Text Box 9"/>
          <p:cNvSpPr txBox="1">
            <a:spLocks noChangeArrowheads="1"/>
          </p:cNvSpPr>
          <p:nvPr/>
        </p:nvSpPr>
        <p:spPr bwMode="auto">
          <a:xfrm>
            <a:off x="4992720" y="3622573"/>
            <a:ext cx="4038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800" dirty="0"/>
              <a:t>(b) k-space data stored in an array whose elements are </a:t>
            </a:r>
            <a:r>
              <a:rPr lang="en-US" sz="1800" dirty="0" err="1"/>
              <a:t>structs</a:t>
            </a:r>
            <a:r>
              <a:rPr lang="en-US" sz="1800" dirty="0"/>
              <a:t>.</a:t>
            </a:r>
          </a:p>
        </p:txBody>
      </p:sp>
      <p:sp>
        <p:nvSpPr>
          <p:cNvPr id="2" name="Title 1"/>
          <p:cNvSpPr>
            <a:spLocks noGrp="1"/>
          </p:cNvSpPr>
          <p:nvPr>
            <p:ph type="title"/>
          </p:nvPr>
        </p:nvSpPr>
        <p:spPr/>
        <p:txBody>
          <a:bodyPr/>
          <a:lstStyle/>
          <a:p>
            <a:r>
              <a:rPr lang="en-US" sz="4000" dirty="0" smtClean="0"/>
              <a:t>Constant Memory Layout Consideration</a:t>
            </a:r>
            <a:endParaRPr lang="en-US" sz="4000" dirty="0"/>
          </a:p>
        </p:txBody>
      </p:sp>
      <p:sp>
        <p:nvSpPr>
          <p:cNvPr id="4" name="Content Placeholder 3"/>
          <p:cNvSpPr>
            <a:spLocks noGrp="1"/>
          </p:cNvSpPr>
          <p:nvPr>
            <p:ph sz="half" idx="2"/>
          </p:nvPr>
        </p:nvSpPr>
        <p:spPr>
          <a:xfrm>
            <a:off x="687387" y="4112872"/>
            <a:ext cx="7923213" cy="2209800"/>
          </a:xfrm>
        </p:spPr>
        <p:txBody>
          <a:bodyPr/>
          <a:lstStyle/>
          <a:p>
            <a:r>
              <a:rPr lang="en-US" dirty="0" smtClean="0"/>
              <a:t>Storing k-space samples in three separate arrays requires 3 cache lines for each warp</a:t>
            </a:r>
          </a:p>
          <a:p>
            <a:pPr lvl="1"/>
            <a:r>
              <a:rPr lang="en-US" dirty="0" smtClean="0"/>
              <a:t>Interleaving x, y, z values of the same sample in the same array reduces the cache line requirement to 1 per warp</a:t>
            </a:r>
            <a:endParaRPr lang="en-US" dirty="0"/>
          </a:p>
        </p:txBody>
      </p:sp>
    </p:spTree>
    <p:extLst>
      <p:ext uri="{BB962C8B-B14F-4D97-AF65-F5344CB8AC3E}">
        <p14:creationId xmlns:p14="http://schemas.microsoft.com/office/powerpoint/2010/main" val="3033662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419878" y="1105555"/>
            <a:ext cx="8839200" cy="544764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800" b="1" dirty="0" err="1">
                <a:latin typeface="Courier New" pitchFamily="49" charset="0"/>
              </a:rPr>
              <a:t>struct</a:t>
            </a:r>
            <a:r>
              <a:rPr lang="en-US" sz="1800" b="1" dirty="0">
                <a:latin typeface="Courier New" pitchFamily="49" charset="0"/>
              </a:rPr>
              <a:t> </a:t>
            </a:r>
            <a:r>
              <a:rPr lang="en-US" sz="1800" b="1" dirty="0" err="1">
                <a:latin typeface="Courier New" pitchFamily="49" charset="0"/>
              </a:rPr>
              <a:t>kdata</a:t>
            </a:r>
            <a:r>
              <a:rPr lang="en-US" sz="1800" b="1" dirty="0">
                <a:latin typeface="Courier New" pitchFamily="49" charset="0"/>
              </a:rPr>
              <a:t> {</a:t>
            </a:r>
          </a:p>
          <a:p>
            <a:pPr eaLnBrk="1" hangingPunct="1"/>
            <a:r>
              <a:rPr lang="en-US" sz="1800" b="1" dirty="0">
                <a:latin typeface="Courier New" pitchFamily="49" charset="0"/>
              </a:rPr>
              <a:t>   float x, float y, float z;</a:t>
            </a:r>
          </a:p>
          <a:p>
            <a:pPr eaLnBrk="1" hangingPunct="1"/>
            <a:r>
              <a:rPr lang="en-US" sz="1800" b="1" dirty="0">
                <a:latin typeface="Courier New" pitchFamily="49" charset="0"/>
              </a:rPr>
              <a:t>} k;</a:t>
            </a:r>
          </a:p>
          <a:p>
            <a:pPr eaLnBrk="1" hangingPunct="1"/>
            <a:endParaRPr lang="en-US" sz="1800" b="1" dirty="0">
              <a:latin typeface="Courier New" pitchFamily="49" charset="0"/>
            </a:endParaRPr>
          </a:p>
          <a:p>
            <a:pPr eaLnBrk="1" hangingPunct="1"/>
            <a:r>
              <a:rPr lang="en-US" sz="1800" b="1" dirty="0">
                <a:latin typeface="Courier New" pitchFamily="49" charset="0"/>
              </a:rPr>
              <a:t>__constant__ </a:t>
            </a:r>
            <a:r>
              <a:rPr lang="en-US" sz="1800" b="1" dirty="0" err="1">
                <a:latin typeface="Courier New" pitchFamily="49" charset="0"/>
              </a:rPr>
              <a:t>struct</a:t>
            </a:r>
            <a:r>
              <a:rPr lang="en-US" sz="1800" b="1" dirty="0">
                <a:latin typeface="Courier New" pitchFamily="49" charset="0"/>
              </a:rPr>
              <a:t> </a:t>
            </a:r>
            <a:r>
              <a:rPr lang="en-US" sz="1800" b="1" dirty="0" err="1">
                <a:latin typeface="Courier New" pitchFamily="49" charset="0"/>
              </a:rPr>
              <a:t>kdata</a:t>
            </a:r>
            <a:r>
              <a:rPr lang="en-US" sz="1800" b="1" dirty="0">
                <a:latin typeface="Courier New" pitchFamily="49" charset="0"/>
              </a:rPr>
              <a:t> </a:t>
            </a:r>
            <a:r>
              <a:rPr lang="en-US" sz="1800" b="1" dirty="0" err="1">
                <a:latin typeface="Courier New" pitchFamily="49" charset="0"/>
              </a:rPr>
              <a:t>k_c</a:t>
            </a:r>
            <a:r>
              <a:rPr lang="en-US" sz="1800" b="1" dirty="0">
                <a:latin typeface="Courier New" pitchFamily="49" charset="0"/>
              </a:rPr>
              <a:t>[CHUNK_SIZE];</a:t>
            </a:r>
          </a:p>
          <a:p>
            <a:pPr eaLnBrk="1" hangingPunct="1"/>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__ void main() {</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int</a:t>
            </a:r>
            <a:r>
              <a:rPr lang="en-US" sz="1800" b="1" dirty="0">
                <a:latin typeface="Courier New" pitchFamily="49" charset="0"/>
              </a:rPr>
              <a:t> </a:t>
            </a:r>
            <a:r>
              <a:rPr lang="en-US" sz="1800" b="1" dirty="0" err="1">
                <a:latin typeface="Courier New" pitchFamily="49" charset="0"/>
              </a:rPr>
              <a:t>i</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for (</a:t>
            </a:r>
            <a:r>
              <a:rPr lang="en-US" sz="1800" b="1" dirty="0" err="1">
                <a:latin typeface="Courier New" pitchFamily="49" charset="0"/>
              </a:rPr>
              <a:t>i</a:t>
            </a:r>
            <a:r>
              <a:rPr lang="en-US" sz="1800" b="1" dirty="0">
                <a:latin typeface="Courier New" pitchFamily="49" charset="0"/>
              </a:rPr>
              <a:t> = 0; </a:t>
            </a:r>
            <a:r>
              <a:rPr lang="en-US" sz="1800" b="1" dirty="0" err="1">
                <a:latin typeface="Courier New" pitchFamily="49" charset="0"/>
              </a:rPr>
              <a:t>i</a:t>
            </a:r>
            <a:r>
              <a:rPr lang="en-US" sz="1800" b="1" dirty="0">
                <a:latin typeface="Courier New" pitchFamily="49" charset="0"/>
              </a:rPr>
              <a:t> &lt; M/CHUNK_SIZE; </a:t>
            </a:r>
            <a:r>
              <a:rPr lang="en-US" sz="1800" b="1" dirty="0" err="1">
                <a:latin typeface="Courier New" pitchFamily="49" charset="0"/>
              </a:rPr>
              <a:t>i</a:t>
            </a:r>
            <a:r>
              <a:rPr lang="en-US" sz="1800" b="1" dirty="0">
                <a:latin typeface="Courier New" pitchFamily="49" charset="0"/>
              </a:rPr>
              <a:t>++);</a:t>
            </a:r>
          </a:p>
          <a:p>
            <a:pPr eaLnBrk="1" hangingPunct="1"/>
            <a:r>
              <a:rPr lang="en-US" sz="1800" b="1" dirty="0">
                <a:latin typeface="Courier New" pitchFamily="49" charset="0"/>
              </a:rPr>
              <a:t>    </a:t>
            </a:r>
            <a:r>
              <a:rPr lang="en-US" sz="1800" b="1" dirty="0" err="1">
                <a:latin typeface="Courier New" pitchFamily="49" charset="0"/>
              </a:rPr>
              <a:t>cudaMemcpyToSymbol</a:t>
            </a:r>
            <a:r>
              <a:rPr lang="en-US" sz="1800" b="1" dirty="0">
                <a:latin typeface="Courier New" pitchFamily="49" charset="0"/>
              </a:rPr>
              <a:t>(k_c,k,12*CHUNK_SIZE, 				</a:t>
            </a:r>
            <a:r>
              <a:rPr lang="en-US" sz="1800" b="1" dirty="0" err="1">
                <a:latin typeface="Courier New" pitchFamily="49" charset="0"/>
              </a:rPr>
              <a:t>cudaMemCpyHostToDevice</a:t>
            </a:r>
            <a:r>
              <a:rPr lang="en-US" sz="1800" b="1" dirty="0">
                <a:latin typeface="Courier New" pitchFamily="49" charset="0"/>
              </a:rPr>
              <a:t>);</a:t>
            </a:r>
          </a:p>
          <a:p>
            <a:pPr eaLnBrk="1" hangingPunct="1"/>
            <a:r>
              <a:rPr lang="en-US" sz="1800" b="1" dirty="0">
                <a:latin typeface="Courier New" pitchFamily="49" charset="0"/>
              </a:rPr>
              <a:t>    </a:t>
            </a:r>
          </a:p>
          <a:p>
            <a:pPr eaLnBrk="1" hangingPunct="1"/>
            <a:r>
              <a:rPr lang="en-US" sz="1800" b="1" dirty="0">
                <a:latin typeface="Courier New" pitchFamily="49" charset="0"/>
              </a:rPr>
              <a:t>    </a:t>
            </a:r>
            <a:r>
              <a:rPr lang="en-US" sz="1800" b="1" dirty="0" err="1">
                <a:latin typeface="Courier New" pitchFamily="49" charset="0"/>
              </a:rPr>
              <a:t>cmpFhD</a:t>
            </a:r>
            <a:r>
              <a:rPr lang="en-US" sz="1800" b="1" dirty="0">
                <a:latin typeface="Courier New" pitchFamily="49" charset="0"/>
              </a:rPr>
              <a:t>&lt;&lt;&lt;FHD_THREADS_PER_BLOCK, N/FHD_THREADS_PER_BLOCK&gt;&gt;&gt; 		</a:t>
            </a:r>
            <a:r>
              <a:rPr lang="en-US" sz="1800" b="1" dirty="0" smtClean="0">
                <a:latin typeface="Courier New" pitchFamily="49" charset="0"/>
              </a:rPr>
              <a:t>(…);</a:t>
            </a:r>
            <a:endParaRPr lang="en-US" sz="1800" b="1" dirty="0">
              <a:latin typeface="Courier New" pitchFamily="49" charset="0"/>
            </a:endParaRPr>
          </a:p>
          <a:p>
            <a:pPr eaLnBrk="1" hangingPunct="1"/>
            <a:r>
              <a:rPr lang="en-US" b="1" dirty="0">
                <a:latin typeface="Courier New" pitchFamily="49" charset="0"/>
              </a:rPr>
              <a:t>  </a:t>
            </a:r>
            <a:r>
              <a:rPr lang="en-US" sz="1800" b="1" dirty="0" smtClean="0">
                <a:latin typeface="Courier New" pitchFamily="49" charset="0"/>
              </a:rPr>
              <a:t>}</a:t>
            </a:r>
          </a:p>
          <a:p>
            <a:pPr eaLnBrk="1" hangingPunct="1"/>
            <a:r>
              <a:rPr lang="en-US" sz="1800" b="1" dirty="0">
                <a:latin typeface="Courier New" pitchFamily="49" charset="0"/>
              </a:rPr>
              <a:t>}</a:t>
            </a:r>
          </a:p>
        </p:txBody>
      </p:sp>
      <p:sp>
        <p:nvSpPr>
          <p:cNvPr id="16387" name="Text Box 3"/>
          <p:cNvSpPr txBox="1">
            <a:spLocks noChangeArrowheads="1"/>
          </p:cNvSpPr>
          <p:nvPr/>
        </p:nvSpPr>
        <p:spPr bwMode="auto">
          <a:xfrm>
            <a:off x="8610600" y="62484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1200">
                <a:latin typeface="Arial Narrow" pitchFamily="34" charset="0"/>
              </a:rPr>
              <a:t>6</a:t>
            </a:r>
          </a:p>
        </p:txBody>
      </p:sp>
      <p:sp>
        <p:nvSpPr>
          <p:cNvPr id="2" name="Title 1"/>
          <p:cNvSpPr>
            <a:spLocks noGrp="1"/>
          </p:cNvSpPr>
          <p:nvPr>
            <p:ph type="title"/>
          </p:nvPr>
        </p:nvSpPr>
        <p:spPr>
          <a:xfrm>
            <a:off x="686593" y="-76200"/>
            <a:ext cx="7923213" cy="1141413"/>
          </a:xfrm>
        </p:spPr>
        <p:txBody>
          <a:bodyPr/>
          <a:lstStyle/>
          <a:p>
            <a:r>
              <a:rPr lang="en-US" sz="3600" dirty="0" smtClean="0"/>
              <a:t>Host Code with Adjusted Constant Memory Layout</a:t>
            </a:r>
            <a:endParaRPr lang="en-US" sz="3600" dirty="0"/>
          </a:p>
        </p:txBody>
      </p:sp>
    </p:spTree>
    <p:extLst>
      <p:ext uri="{BB962C8B-B14F-4D97-AF65-F5344CB8AC3E}">
        <p14:creationId xmlns:p14="http://schemas.microsoft.com/office/powerpoint/2010/main" val="1399107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04800" y="1241263"/>
            <a:ext cx="8839200" cy="53197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800" b="1" dirty="0">
                <a:latin typeface="Courier New" pitchFamily="49" charset="0"/>
              </a:rPr>
              <a:t>__global__ void </a:t>
            </a:r>
            <a:r>
              <a:rPr lang="en-US" sz="1800" b="1" dirty="0" err="1">
                <a:latin typeface="Courier New" pitchFamily="49" charset="0"/>
              </a:rPr>
              <a:t>cmpFhD</a:t>
            </a:r>
            <a:r>
              <a:rPr lang="en-US" sz="1800" b="1" dirty="0">
                <a:latin typeface="Courier New" pitchFamily="49" charset="0"/>
              </a:rPr>
              <a:t>(float* </a:t>
            </a:r>
            <a:r>
              <a:rPr lang="en-US" sz="1800" b="1" dirty="0" err="1">
                <a:latin typeface="Courier New" pitchFamily="49" charset="0"/>
              </a:rPr>
              <a:t>rPhi</a:t>
            </a:r>
            <a:r>
              <a:rPr lang="en-US" sz="1800" b="1" dirty="0">
                <a:latin typeface="Courier New" pitchFamily="49" charset="0"/>
              </a:rPr>
              <a:t>, </a:t>
            </a:r>
            <a:r>
              <a:rPr lang="en-US" sz="1800" b="1" dirty="0" err="1">
                <a:latin typeface="Courier New" pitchFamily="49" charset="0"/>
              </a:rPr>
              <a:t>iPhi</a:t>
            </a:r>
            <a:r>
              <a:rPr lang="en-US" sz="1800" b="1" dirty="0">
                <a:latin typeface="Courier New" pitchFamily="49" charset="0"/>
              </a:rPr>
              <a:t>, </a:t>
            </a:r>
            <a:r>
              <a:rPr lang="en-US" sz="1800" b="1" dirty="0" err="1">
                <a:latin typeface="Courier New" pitchFamily="49" charset="0"/>
              </a:rPr>
              <a:t>phiMag</a:t>
            </a:r>
            <a:r>
              <a:rPr lang="en-US" sz="1800" b="1" dirty="0">
                <a:latin typeface="Courier New" pitchFamily="49" charset="0"/>
              </a:rPr>
              <a:t>, </a:t>
            </a:r>
          </a:p>
          <a:p>
            <a:pPr eaLnBrk="1" hangingPunct="1"/>
            <a:r>
              <a:rPr lang="en-US" sz="1800" b="1" dirty="0">
                <a:latin typeface="Courier New" pitchFamily="49" charset="0"/>
              </a:rPr>
              <a:t>	x, y, z, </a:t>
            </a:r>
            <a:r>
              <a:rPr lang="en-US" sz="1800" b="1" dirty="0" err="1">
                <a:latin typeface="Courier New" pitchFamily="49" charset="0"/>
              </a:rPr>
              <a:t>rMu</a:t>
            </a:r>
            <a:r>
              <a:rPr lang="en-US" sz="1800" b="1" dirty="0">
                <a:latin typeface="Courier New" pitchFamily="49" charset="0"/>
              </a:rPr>
              <a:t>, </a:t>
            </a:r>
            <a:r>
              <a:rPr lang="en-US" sz="1800" b="1" dirty="0" err="1">
                <a:latin typeface="Courier New" pitchFamily="49" charset="0"/>
              </a:rPr>
              <a:t>iMu</a:t>
            </a:r>
            <a:r>
              <a:rPr lang="en-US" sz="1800" b="1" dirty="0">
                <a:latin typeface="Courier New" pitchFamily="49" charset="0"/>
              </a:rPr>
              <a:t>, </a:t>
            </a:r>
            <a:r>
              <a:rPr lang="en-US" sz="1800" b="1" dirty="0" err="1">
                <a:latin typeface="Courier New" pitchFamily="49" charset="0"/>
              </a:rPr>
              <a:t>int</a:t>
            </a:r>
            <a:r>
              <a:rPr lang="en-US" sz="1800" b="1" dirty="0">
                <a:latin typeface="Courier New" pitchFamily="49" charset="0"/>
              </a:rPr>
              <a:t> M) {</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int</a:t>
            </a:r>
            <a:r>
              <a:rPr lang="en-US" sz="1800" b="1" dirty="0">
                <a:latin typeface="Courier New" pitchFamily="49" charset="0"/>
              </a:rPr>
              <a:t> n = </a:t>
            </a:r>
            <a:r>
              <a:rPr lang="en-US" sz="1800" b="1" dirty="0" err="1">
                <a:latin typeface="Courier New" pitchFamily="49" charset="0"/>
              </a:rPr>
              <a:t>blockIdx.x</a:t>
            </a:r>
            <a:r>
              <a:rPr lang="en-US" sz="1800" b="1" dirty="0">
                <a:latin typeface="Courier New" pitchFamily="49" charset="0"/>
              </a:rPr>
              <a:t> * FHD_THREADS_PER_BLOCK + </a:t>
            </a:r>
            <a:r>
              <a:rPr lang="en-US" sz="1800" b="1" dirty="0" err="1">
                <a:latin typeface="Courier New" pitchFamily="49" charset="0"/>
              </a:rPr>
              <a:t>threadIdx.x</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float </a:t>
            </a:r>
            <a:r>
              <a:rPr lang="en-US" sz="1800" b="1" dirty="0" err="1">
                <a:latin typeface="Courier New" pitchFamily="49" charset="0"/>
              </a:rPr>
              <a:t>xn_r</a:t>
            </a:r>
            <a:r>
              <a:rPr lang="en-US" sz="1800" b="1" dirty="0">
                <a:latin typeface="Courier New" pitchFamily="49" charset="0"/>
              </a:rPr>
              <a:t> = x[n]; float </a:t>
            </a:r>
            <a:r>
              <a:rPr lang="en-US" sz="1800" b="1" dirty="0" err="1">
                <a:latin typeface="Courier New" pitchFamily="49" charset="0"/>
              </a:rPr>
              <a:t>yn_r</a:t>
            </a:r>
            <a:r>
              <a:rPr lang="en-US" sz="1800" b="1" dirty="0">
                <a:latin typeface="Courier New" pitchFamily="49" charset="0"/>
              </a:rPr>
              <a:t> = y[n]; float </a:t>
            </a:r>
            <a:r>
              <a:rPr lang="en-US" sz="1800" b="1" dirty="0" err="1">
                <a:latin typeface="Courier New" pitchFamily="49" charset="0"/>
              </a:rPr>
              <a:t>zn_r</a:t>
            </a:r>
            <a:r>
              <a:rPr lang="en-US" sz="1800" b="1" dirty="0">
                <a:latin typeface="Courier New" pitchFamily="49" charset="0"/>
              </a:rPr>
              <a:t> = z[n];</a:t>
            </a:r>
          </a:p>
          <a:p>
            <a:pPr eaLnBrk="1" hangingPunct="1"/>
            <a:r>
              <a:rPr lang="en-US" sz="1800" b="1" dirty="0">
                <a:latin typeface="Courier New" pitchFamily="49" charset="0"/>
              </a:rPr>
              <a:t>  float </a:t>
            </a:r>
            <a:r>
              <a:rPr lang="en-US" sz="1800" b="1" dirty="0" err="1">
                <a:latin typeface="Courier New" pitchFamily="49" charset="0"/>
              </a:rPr>
              <a:t>rFhDn_r</a:t>
            </a:r>
            <a:r>
              <a:rPr lang="en-US" sz="1800" b="1" dirty="0">
                <a:latin typeface="Courier New" pitchFamily="49" charset="0"/>
              </a:rPr>
              <a:t> = </a:t>
            </a:r>
            <a:r>
              <a:rPr lang="en-US" sz="1800" b="1" dirty="0" err="1">
                <a:latin typeface="Courier New" pitchFamily="49" charset="0"/>
              </a:rPr>
              <a:t>rFhD</a:t>
            </a:r>
            <a:r>
              <a:rPr lang="en-US" sz="1800" b="1" dirty="0">
                <a:latin typeface="Courier New" pitchFamily="49" charset="0"/>
              </a:rPr>
              <a:t>[n]; float </a:t>
            </a:r>
            <a:r>
              <a:rPr lang="en-US" sz="1800" b="1" dirty="0" err="1">
                <a:latin typeface="Courier New" pitchFamily="49" charset="0"/>
              </a:rPr>
              <a:t>iFhDn_r</a:t>
            </a:r>
            <a:r>
              <a:rPr lang="en-US" sz="1800" b="1" dirty="0">
                <a:latin typeface="Courier New" pitchFamily="49" charset="0"/>
              </a:rPr>
              <a:t> = </a:t>
            </a:r>
            <a:r>
              <a:rPr lang="en-US" sz="1800" b="1" dirty="0" err="1">
                <a:latin typeface="Courier New" pitchFamily="49" charset="0"/>
              </a:rPr>
              <a:t>iFhD</a:t>
            </a:r>
            <a:r>
              <a:rPr lang="en-US" sz="1800" b="1" dirty="0">
                <a:latin typeface="Courier New" pitchFamily="49" charset="0"/>
              </a:rPr>
              <a:t>[n];</a:t>
            </a:r>
          </a:p>
          <a:p>
            <a:pPr eaLnBrk="1" hangingPunct="1"/>
            <a:endParaRPr lang="en-US" sz="1800" b="1" dirty="0">
              <a:latin typeface="Courier New" pitchFamily="49" charset="0"/>
            </a:endParaRPr>
          </a:p>
          <a:p>
            <a:pPr eaLnBrk="1" hangingPunct="1"/>
            <a:r>
              <a:rPr lang="en-US" sz="1800" b="1" dirty="0">
                <a:latin typeface="Courier New" pitchFamily="49" charset="0"/>
              </a:rPr>
              <a:t>  for (m = 0; m &lt; M; m++) {</a:t>
            </a:r>
          </a:p>
          <a:p>
            <a:pPr eaLnBrk="1" hangingPunct="1"/>
            <a:r>
              <a:rPr lang="en-US" sz="1800" b="1" dirty="0">
                <a:latin typeface="Courier New" pitchFamily="49" charset="0"/>
              </a:rPr>
              <a:t>    float </a:t>
            </a:r>
            <a:r>
              <a:rPr lang="en-US" sz="1800" b="1" dirty="0" err="1">
                <a:latin typeface="Courier New" pitchFamily="49" charset="0"/>
              </a:rPr>
              <a:t>expFhD</a:t>
            </a:r>
            <a:r>
              <a:rPr lang="en-US" sz="1800" b="1" dirty="0">
                <a:latin typeface="Courier New" pitchFamily="49" charset="0"/>
              </a:rPr>
              <a:t> = 2*PI*(</a:t>
            </a:r>
            <a:r>
              <a:rPr lang="en-US" sz="1800" b="1" dirty="0">
                <a:solidFill>
                  <a:srgbClr val="FF0000"/>
                </a:solidFill>
                <a:latin typeface="Courier New" pitchFamily="49" charset="0"/>
              </a:rPr>
              <a:t>k[m].x</a:t>
            </a:r>
            <a:r>
              <a:rPr lang="en-US" sz="1800" b="1" dirty="0">
                <a:latin typeface="Courier New" pitchFamily="49" charset="0"/>
              </a:rPr>
              <a:t>*</a:t>
            </a:r>
            <a:r>
              <a:rPr lang="en-US" sz="1800" b="1" dirty="0" err="1">
                <a:latin typeface="Courier New" pitchFamily="49" charset="0"/>
              </a:rPr>
              <a:t>xn_r+</a:t>
            </a:r>
            <a:r>
              <a:rPr lang="en-US" sz="1800" b="1" dirty="0" err="1">
                <a:solidFill>
                  <a:srgbClr val="FF0000"/>
                </a:solidFill>
                <a:latin typeface="Courier New" pitchFamily="49" charset="0"/>
              </a:rPr>
              <a:t>k</a:t>
            </a:r>
            <a:r>
              <a:rPr lang="en-US" sz="1800" b="1" dirty="0">
                <a:solidFill>
                  <a:srgbClr val="FF0000"/>
                </a:solidFill>
                <a:latin typeface="Courier New" pitchFamily="49" charset="0"/>
              </a:rPr>
              <a:t>[m].y</a:t>
            </a:r>
            <a:r>
              <a:rPr lang="en-US" sz="1800" b="1" dirty="0">
                <a:latin typeface="Courier New" pitchFamily="49" charset="0"/>
              </a:rPr>
              <a:t>*</a:t>
            </a:r>
            <a:r>
              <a:rPr lang="en-US" sz="1800" b="1" dirty="0" err="1">
                <a:latin typeface="Courier New" pitchFamily="49" charset="0"/>
              </a:rPr>
              <a:t>yn_r+</a:t>
            </a:r>
            <a:r>
              <a:rPr lang="en-US" sz="1800" b="1" dirty="0" err="1">
                <a:solidFill>
                  <a:srgbClr val="FF0000"/>
                </a:solidFill>
                <a:latin typeface="Courier New" pitchFamily="49" charset="0"/>
              </a:rPr>
              <a:t>k</a:t>
            </a:r>
            <a:r>
              <a:rPr lang="en-US" sz="1800" b="1" dirty="0">
                <a:solidFill>
                  <a:srgbClr val="FF0000"/>
                </a:solidFill>
                <a:latin typeface="Courier New" pitchFamily="49" charset="0"/>
              </a:rPr>
              <a:t>[m].z</a:t>
            </a:r>
            <a:r>
              <a:rPr lang="en-US" sz="1800" b="1" dirty="0">
                <a:latin typeface="Courier New" pitchFamily="49" charset="0"/>
              </a:rPr>
              <a:t>*</a:t>
            </a:r>
            <a:r>
              <a:rPr lang="en-US" sz="1800" b="1" dirty="0" err="1">
                <a:latin typeface="Courier New" pitchFamily="49" charset="0"/>
              </a:rPr>
              <a:t>zn_r</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float </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cos</a:t>
            </a:r>
            <a:r>
              <a:rPr lang="en-US" sz="1800" b="1" dirty="0">
                <a:latin typeface="Courier New" pitchFamily="49" charset="0"/>
              </a:rPr>
              <a:t>(</a:t>
            </a:r>
            <a:r>
              <a:rPr lang="en-US" sz="1800" b="1" dirty="0" err="1">
                <a:latin typeface="Courier New" pitchFamily="49" charset="0"/>
              </a:rPr>
              <a:t>expFhD</a:t>
            </a:r>
            <a:r>
              <a:rPr lang="en-US" sz="1800" b="1" dirty="0">
                <a:latin typeface="Courier New" pitchFamily="49" charset="0"/>
              </a:rPr>
              <a:t>);  </a:t>
            </a:r>
          </a:p>
          <a:p>
            <a:pPr eaLnBrk="1" hangingPunct="1"/>
            <a:r>
              <a:rPr lang="en-US" sz="1800" b="1" dirty="0">
                <a:latin typeface="Courier New" pitchFamily="49" charset="0"/>
              </a:rPr>
              <a:t>    float </a:t>
            </a:r>
            <a:r>
              <a:rPr lang="en-US" sz="1800" b="1" dirty="0" err="1">
                <a:latin typeface="Courier New" pitchFamily="49" charset="0"/>
              </a:rPr>
              <a:t>sArg</a:t>
            </a:r>
            <a:r>
              <a:rPr lang="en-US" sz="1800" b="1" dirty="0">
                <a:latin typeface="Courier New" pitchFamily="49" charset="0"/>
              </a:rPr>
              <a:t> = sin(</a:t>
            </a:r>
            <a:r>
              <a:rPr lang="en-US" sz="1800" b="1" dirty="0" err="1">
                <a:latin typeface="Courier New" pitchFamily="49" charset="0"/>
              </a:rPr>
              <a:t>expFhD</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rFhDn_r</a:t>
            </a:r>
            <a:r>
              <a:rPr lang="en-US" sz="1800" b="1" dirty="0">
                <a:latin typeface="Courier New" pitchFamily="49" charset="0"/>
              </a:rPr>
              <a:t> +=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r>
              <a:rPr lang="en-US" sz="1800" b="1" dirty="0" err="1">
                <a:latin typeface="Courier New" pitchFamily="49" charset="0"/>
              </a:rPr>
              <a:t>iFhDn_r</a:t>
            </a:r>
            <a:r>
              <a:rPr lang="en-US" sz="1800" b="1" dirty="0">
                <a:latin typeface="Courier New" pitchFamily="49" charset="0"/>
              </a:rPr>
              <a:t> +=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p>
          <a:p>
            <a:pPr eaLnBrk="1" hangingPunct="1"/>
            <a:r>
              <a:rPr lang="en-US" sz="1800" b="1" dirty="0">
                <a:latin typeface="Courier New" pitchFamily="49" charset="0"/>
              </a:rPr>
              <a:t>  </a:t>
            </a:r>
            <a:r>
              <a:rPr lang="en-US" sz="1800" b="1" dirty="0" err="1">
                <a:latin typeface="Courier New" pitchFamily="49" charset="0"/>
              </a:rPr>
              <a:t>rFhD</a:t>
            </a:r>
            <a:r>
              <a:rPr lang="en-US" sz="1800" b="1" dirty="0">
                <a:latin typeface="Courier New" pitchFamily="49" charset="0"/>
              </a:rPr>
              <a:t>[n] = </a:t>
            </a:r>
            <a:r>
              <a:rPr lang="en-US" sz="1800" b="1" dirty="0" err="1">
                <a:latin typeface="Courier New" pitchFamily="49" charset="0"/>
              </a:rPr>
              <a:t>rFhD_r</a:t>
            </a:r>
            <a:r>
              <a:rPr lang="en-US" sz="1800" b="1" dirty="0">
                <a:latin typeface="Courier New" pitchFamily="49" charset="0"/>
              </a:rPr>
              <a:t>; </a:t>
            </a:r>
            <a:r>
              <a:rPr lang="en-US" sz="1800" b="1" dirty="0" err="1">
                <a:latin typeface="Courier New" pitchFamily="49" charset="0"/>
              </a:rPr>
              <a:t>iFhD</a:t>
            </a:r>
            <a:r>
              <a:rPr lang="en-US" sz="1800" b="1" dirty="0">
                <a:latin typeface="Courier New" pitchFamily="49" charset="0"/>
              </a:rPr>
              <a:t>[n] = </a:t>
            </a:r>
            <a:r>
              <a:rPr lang="en-US" sz="1800" b="1" dirty="0" err="1">
                <a:latin typeface="Courier New" pitchFamily="49" charset="0"/>
              </a:rPr>
              <a:t>iFhD_r</a:t>
            </a:r>
            <a:r>
              <a:rPr lang="en-US" sz="1800" b="1" dirty="0">
                <a:latin typeface="Courier New" pitchFamily="49" charset="0"/>
              </a:rPr>
              <a:t>;</a:t>
            </a:r>
          </a:p>
          <a:p>
            <a:pPr eaLnBrk="1" hangingPunct="1"/>
            <a:r>
              <a:rPr lang="en-US" sz="1800" b="1" dirty="0">
                <a:latin typeface="Courier New" pitchFamily="49" charset="0"/>
              </a:rPr>
              <a:t>}</a:t>
            </a:r>
          </a:p>
        </p:txBody>
      </p:sp>
      <p:sp>
        <p:nvSpPr>
          <p:cNvPr id="17411" name="Text Box 3"/>
          <p:cNvSpPr txBox="1">
            <a:spLocks noChangeArrowheads="1"/>
          </p:cNvSpPr>
          <p:nvPr/>
        </p:nvSpPr>
        <p:spPr bwMode="auto">
          <a:xfrm>
            <a:off x="8610600" y="62484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1200">
                <a:latin typeface="Arial Narrow" pitchFamily="34" charset="0"/>
              </a:rPr>
              <a:t>6</a:t>
            </a:r>
          </a:p>
        </p:txBody>
      </p:sp>
      <p:sp>
        <p:nvSpPr>
          <p:cNvPr id="2" name="Title 1"/>
          <p:cNvSpPr>
            <a:spLocks noGrp="1"/>
          </p:cNvSpPr>
          <p:nvPr>
            <p:ph type="title"/>
          </p:nvPr>
        </p:nvSpPr>
        <p:spPr>
          <a:xfrm>
            <a:off x="609600" y="0"/>
            <a:ext cx="7923213" cy="1141413"/>
          </a:xfrm>
        </p:spPr>
        <p:txBody>
          <a:bodyPr/>
          <a:lstStyle/>
          <a:p>
            <a:r>
              <a:rPr lang="en-US" sz="3600" dirty="0" smtClean="0"/>
              <a:t>Adjusted </a:t>
            </a:r>
            <a:r>
              <a:rPr lang="en-US" sz="3600" dirty="0"/>
              <a:t>k-space data </a:t>
            </a:r>
            <a:r>
              <a:rPr lang="en-US" sz="3600" dirty="0" smtClean="0"/>
              <a:t>constant memory </a:t>
            </a:r>
            <a:r>
              <a:rPr lang="en-US" sz="3600" dirty="0"/>
              <a:t>layout in the F</a:t>
            </a:r>
            <a:r>
              <a:rPr lang="en-US" sz="3600" baseline="30000" dirty="0"/>
              <a:t>H</a:t>
            </a:r>
            <a:r>
              <a:rPr lang="en-US" sz="3600" dirty="0"/>
              <a:t>D kernel</a:t>
            </a:r>
          </a:p>
        </p:txBody>
      </p:sp>
    </p:spTree>
    <p:extLst>
      <p:ext uri="{BB962C8B-B14F-4D97-AF65-F5344CB8AC3E}">
        <p14:creationId xmlns:p14="http://schemas.microsoft.com/office/powerpoint/2010/main" val="32597534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04800" y="1081087"/>
            <a:ext cx="8839200" cy="53197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800" b="1" dirty="0">
                <a:latin typeface="Courier New" pitchFamily="49" charset="0"/>
              </a:rPr>
              <a:t>__global__ void </a:t>
            </a:r>
            <a:r>
              <a:rPr lang="en-US" sz="1800" b="1" dirty="0" err="1">
                <a:latin typeface="Courier New" pitchFamily="49" charset="0"/>
              </a:rPr>
              <a:t>cmpFhD</a:t>
            </a:r>
            <a:r>
              <a:rPr lang="en-US" sz="1800" b="1" dirty="0">
                <a:latin typeface="Courier New" pitchFamily="49" charset="0"/>
              </a:rPr>
              <a:t>(float* </a:t>
            </a:r>
            <a:r>
              <a:rPr lang="en-US" sz="1800" b="1" dirty="0" err="1">
                <a:latin typeface="Courier New" pitchFamily="49" charset="0"/>
              </a:rPr>
              <a:t>rPhi</a:t>
            </a:r>
            <a:r>
              <a:rPr lang="en-US" sz="1800" b="1" dirty="0">
                <a:latin typeface="Courier New" pitchFamily="49" charset="0"/>
              </a:rPr>
              <a:t>, </a:t>
            </a:r>
            <a:r>
              <a:rPr lang="en-US" sz="1800" b="1" dirty="0" err="1">
                <a:latin typeface="Courier New" pitchFamily="49" charset="0"/>
              </a:rPr>
              <a:t>iPhi</a:t>
            </a:r>
            <a:r>
              <a:rPr lang="en-US" sz="1800" b="1" dirty="0">
                <a:latin typeface="Courier New" pitchFamily="49" charset="0"/>
              </a:rPr>
              <a:t>, </a:t>
            </a:r>
            <a:r>
              <a:rPr lang="en-US" sz="1800" b="1" dirty="0" err="1">
                <a:latin typeface="Courier New" pitchFamily="49" charset="0"/>
              </a:rPr>
              <a:t>phiMag</a:t>
            </a:r>
            <a:r>
              <a:rPr lang="en-US" sz="1800" b="1" dirty="0">
                <a:latin typeface="Courier New" pitchFamily="49" charset="0"/>
              </a:rPr>
              <a:t>, </a:t>
            </a:r>
          </a:p>
          <a:p>
            <a:pPr eaLnBrk="1" hangingPunct="1"/>
            <a:r>
              <a:rPr lang="en-US" sz="1800" b="1" dirty="0">
                <a:latin typeface="Courier New" pitchFamily="49" charset="0"/>
              </a:rPr>
              <a:t>	x, y, z, </a:t>
            </a:r>
            <a:r>
              <a:rPr lang="en-US" sz="1800" b="1" dirty="0" err="1">
                <a:latin typeface="Courier New" pitchFamily="49" charset="0"/>
              </a:rPr>
              <a:t>rMu</a:t>
            </a:r>
            <a:r>
              <a:rPr lang="en-US" sz="1800" b="1" dirty="0">
                <a:latin typeface="Courier New" pitchFamily="49" charset="0"/>
              </a:rPr>
              <a:t>, </a:t>
            </a:r>
            <a:r>
              <a:rPr lang="en-US" sz="1800" b="1" dirty="0" err="1">
                <a:latin typeface="Courier New" pitchFamily="49" charset="0"/>
              </a:rPr>
              <a:t>iMu</a:t>
            </a:r>
            <a:r>
              <a:rPr lang="en-US" sz="1800" b="1" dirty="0">
                <a:latin typeface="Courier New" pitchFamily="49" charset="0"/>
              </a:rPr>
              <a:t>, </a:t>
            </a:r>
            <a:r>
              <a:rPr lang="en-US" sz="1800" b="1" dirty="0" err="1">
                <a:latin typeface="Courier New" pitchFamily="49" charset="0"/>
              </a:rPr>
              <a:t>int</a:t>
            </a:r>
            <a:r>
              <a:rPr lang="en-US" sz="1800" b="1" dirty="0">
                <a:latin typeface="Courier New" pitchFamily="49" charset="0"/>
              </a:rPr>
              <a:t> M) {</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int</a:t>
            </a:r>
            <a:r>
              <a:rPr lang="en-US" sz="1800" b="1" dirty="0">
                <a:latin typeface="Courier New" pitchFamily="49" charset="0"/>
              </a:rPr>
              <a:t> n = </a:t>
            </a:r>
            <a:r>
              <a:rPr lang="en-US" sz="1800" b="1" dirty="0" err="1">
                <a:latin typeface="Courier New" pitchFamily="49" charset="0"/>
              </a:rPr>
              <a:t>blockIdx.x</a:t>
            </a:r>
            <a:r>
              <a:rPr lang="en-US" sz="1800" b="1" dirty="0">
                <a:latin typeface="Courier New" pitchFamily="49" charset="0"/>
              </a:rPr>
              <a:t> * FHD_THREADS_PER_BLOCK + </a:t>
            </a:r>
            <a:r>
              <a:rPr lang="en-US" sz="1800" b="1" dirty="0" err="1">
                <a:latin typeface="Courier New" pitchFamily="49" charset="0"/>
              </a:rPr>
              <a:t>threadIdx.x</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float </a:t>
            </a:r>
            <a:r>
              <a:rPr lang="en-US" sz="1800" b="1" dirty="0" err="1">
                <a:latin typeface="Courier New" pitchFamily="49" charset="0"/>
              </a:rPr>
              <a:t>xn_r</a:t>
            </a:r>
            <a:r>
              <a:rPr lang="en-US" sz="1800" b="1" dirty="0">
                <a:latin typeface="Courier New" pitchFamily="49" charset="0"/>
              </a:rPr>
              <a:t> = x[n]; float </a:t>
            </a:r>
            <a:r>
              <a:rPr lang="en-US" sz="1800" b="1" dirty="0" err="1">
                <a:latin typeface="Courier New" pitchFamily="49" charset="0"/>
              </a:rPr>
              <a:t>yn_r</a:t>
            </a:r>
            <a:r>
              <a:rPr lang="en-US" sz="1800" b="1" dirty="0">
                <a:latin typeface="Courier New" pitchFamily="49" charset="0"/>
              </a:rPr>
              <a:t> = y[n]; float </a:t>
            </a:r>
            <a:r>
              <a:rPr lang="en-US" sz="1800" b="1" dirty="0" err="1">
                <a:latin typeface="Courier New" pitchFamily="49" charset="0"/>
              </a:rPr>
              <a:t>zn_r</a:t>
            </a:r>
            <a:r>
              <a:rPr lang="en-US" sz="1800" b="1" dirty="0">
                <a:latin typeface="Courier New" pitchFamily="49" charset="0"/>
              </a:rPr>
              <a:t> = z[n];</a:t>
            </a:r>
          </a:p>
          <a:p>
            <a:pPr eaLnBrk="1" hangingPunct="1"/>
            <a:r>
              <a:rPr lang="en-US" sz="1800" b="1" dirty="0">
                <a:latin typeface="Courier New" pitchFamily="49" charset="0"/>
              </a:rPr>
              <a:t>  float </a:t>
            </a:r>
            <a:r>
              <a:rPr lang="en-US" sz="1800" b="1" dirty="0" err="1">
                <a:latin typeface="Courier New" pitchFamily="49" charset="0"/>
              </a:rPr>
              <a:t>rFhDn_r</a:t>
            </a:r>
            <a:r>
              <a:rPr lang="en-US" sz="1800" b="1" dirty="0">
                <a:latin typeface="Courier New" pitchFamily="49" charset="0"/>
              </a:rPr>
              <a:t> = </a:t>
            </a:r>
            <a:r>
              <a:rPr lang="en-US" sz="1800" b="1" dirty="0" err="1">
                <a:latin typeface="Courier New" pitchFamily="49" charset="0"/>
              </a:rPr>
              <a:t>rFhD</a:t>
            </a:r>
            <a:r>
              <a:rPr lang="en-US" sz="1800" b="1" dirty="0">
                <a:latin typeface="Courier New" pitchFamily="49" charset="0"/>
              </a:rPr>
              <a:t>[n]; float </a:t>
            </a:r>
            <a:r>
              <a:rPr lang="en-US" sz="1800" b="1" dirty="0" err="1">
                <a:latin typeface="Courier New" pitchFamily="49" charset="0"/>
              </a:rPr>
              <a:t>iFhDn_r</a:t>
            </a:r>
            <a:r>
              <a:rPr lang="en-US" sz="1800" b="1" dirty="0">
                <a:latin typeface="Courier New" pitchFamily="49" charset="0"/>
              </a:rPr>
              <a:t> = </a:t>
            </a:r>
            <a:r>
              <a:rPr lang="en-US" sz="1800" b="1" dirty="0" err="1">
                <a:latin typeface="Courier New" pitchFamily="49" charset="0"/>
              </a:rPr>
              <a:t>iFhD</a:t>
            </a:r>
            <a:r>
              <a:rPr lang="en-US" sz="1800" b="1" dirty="0">
                <a:latin typeface="Courier New" pitchFamily="49" charset="0"/>
              </a:rPr>
              <a:t>[n];</a:t>
            </a:r>
          </a:p>
          <a:p>
            <a:pPr eaLnBrk="1" hangingPunct="1"/>
            <a:endParaRPr lang="en-US" sz="1800" b="1" dirty="0">
              <a:latin typeface="Courier New" pitchFamily="49" charset="0"/>
            </a:endParaRPr>
          </a:p>
          <a:p>
            <a:pPr eaLnBrk="1" hangingPunct="1"/>
            <a:r>
              <a:rPr lang="en-US" sz="1800" b="1" dirty="0">
                <a:latin typeface="Courier New" pitchFamily="49" charset="0"/>
              </a:rPr>
              <a:t>  for (m = 0; m &lt; M; m++) {</a:t>
            </a:r>
          </a:p>
          <a:p>
            <a:pPr eaLnBrk="1" hangingPunct="1"/>
            <a:r>
              <a:rPr lang="en-US" sz="1800" b="1" dirty="0">
                <a:latin typeface="Courier New" pitchFamily="49" charset="0"/>
              </a:rPr>
              <a:t>    float </a:t>
            </a:r>
            <a:r>
              <a:rPr lang="en-US" sz="1800" b="1" dirty="0" err="1">
                <a:latin typeface="Courier New" pitchFamily="49" charset="0"/>
              </a:rPr>
              <a:t>expFhD</a:t>
            </a:r>
            <a:r>
              <a:rPr lang="en-US" sz="1800" b="1" dirty="0">
                <a:latin typeface="Courier New" pitchFamily="49" charset="0"/>
              </a:rPr>
              <a:t> = 2*PI*(k[m].x*</a:t>
            </a:r>
            <a:r>
              <a:rPr lang="en-US" sz="1800" b="1" dirty="0" err="1">
                <a:latin typeface="Courier New" pitchFamily="49" charset="0"/>
              </a:rPr>
              <a:t>xn_r+k</a:t>
            </a:r>
            <a:r>
              <a:rPr lang="en-US" sz="1800" b="1" dirty="0">
                <a:latin typeface="Courier New" pitchFamily="49" charset="0"/>
              </a:rPr>
              <a:t>[m].y*</a:t>
            </a:r>
            <a:r>
              <a:rPr lang="en-US" sz="1800" b="1" dirty="0" err="1">
                <a:latin typeface="Courier New" pitchFamily="49" charset="0"/>
              </a:rPr>
              <a:t>yn_r+k</a:t>
            </a:r>
            <a:r>
              <a:rPr lang="en-US" sz="1800" b="1" dirty="0">
                <a:latin typeface="Courier New" pitchFamily="49" charset="0"/>
              </a:rPr>
              <a:t>[m].z*</a:t>
            </a:r>
            <a:r>
              <a:rPr lang="en-US" sz="1800" b="1" dirty="0" err="1">
                <a:latin typeface="Courier New" pitchFamily="49" charset="0"/>
              </a:rPr>
              <a:t>zn_r</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float </a:t>
            </a:r>
            <a:r>
              <a:rPr lang="en-US" sz="1800" b="1" dirty="0" err="1">
                <a:latin typeface="Courier New" pitchFamily="49" charset="0"/>
              </a:rPr>
              <a:t>cArg</a:t>
            </a:r>
            <a:r>
              <a:rPr lang="en-US" sz="1800" b="1" dirty="0">
                <a:latin typeface="Courier New" pitchFamily="49" charset="0"/>
              </a:rPr>
              <a:t> = </a:t>
            </a:r>
            <a:r>
              <a:rPr lang="en-US" sz="1800" b="1" dirty="0">
                <a:solidFill>
                  <a:srgbClr val="FF0000"/>
                </a:solidFill>
                <a:latin typeface="Courier New" pitchFamily="49" charset="0"/>
              </a:rPr>
              <a:t>__</a:t>
            </a:r>
            <a:r>
              <a:rPr lang="en-US" sz="1800" b="1" dirty="0" err="1">
                <a:solidFill>
                  <a:srgbClr val="FF0000"/>
                </a:solidFill>
                <a:latin typeface="Courier New" pitchFamily="49" charset="0"/>
              </a:rPr>
              <a:t>cos</a:t>
            </a:r>
            <a:r>
              <a:rPr lang="en-US" sz="1800" b="1" dirty="0">
                <a:solidFill>
                  <a:srgbClr val="FF0000"/>
                </a:solidFill>
                <a:latin typeface="Courier New" pitchFamily="49" charset="0"/>
              </a:rPr>
              <a:t>(</a:t>
            </a:r>
            <a:r>
              <a:rPr lang="en-US" sz="1800" b="1" dirty="0" err="1">
                <a:solidFill>
                  <a:srgbClr val="FF0000"/>
                </a:solidFill>
                <a:latin typeface="Courier New" pitchFamily="49" charset="0"/>
              </a:rPr>
              <a:t>expFhD</a:t>
            </a:r>
            <a:r>
              <a:rPr lang="en-US" sz="1800" b="1" dirty="0">
                <a:solidFill>
                  <a:srgbClr val="FF0000"/>
                </a:solidFill>
                <a:latin typeface="Courier New" pitchFamily="49" charset="0"/>
              </a:rPr>
              <a:t>)</a:t>
            </a:r>
            <a:r>
              <a:rPr lang="en-US" sz="1800" b="1" dirty="0">
                <a:latin typeface="Courier New" pitchFamily="49" charset="0"/>
              </a:rPr>
              <a:t>;  </a:t>
            </a:r>
          </a:p>
          <a:p>
            <a:pPr eaLnBrk="1" hangingPunct="1"/>
            <a:r>
              <a:rPr lang="en-US" sz="1800" b="1" dirty="0">
                <a:latin typeface="Courier New" pitchFamily="49" charset="0"/>
              </a:rPr>
              <a:t>    float </a:t>
            </a:r>
            <a:r>
              <a:rPr lang="en-US" sz="1800" b="1" dirty="0" err="1">
                <a:latin typeface="Courier New" pitchFamily="49" charset="0"/>
              </a:rPr>
              <a:t>sArg</a:t>
            </a:r>
            <a:r>
              <a:rPr lang="en-US" sz="1800" b="1" dirty="0">
                <a:latin typeface="Courier New" pitchFamily="49" charset="0"/>
              </a:rPr>
              <a:t> = </a:t>
            </a:r>
            <a:r>
              <a:rPr lang="en-US" sz="1800" b="1" dirty="0">
                <a:solidFill>
                  <a:srgbClr val="FF0000"/>
                </a:solidFill>
                <a:latin typeface="Courier New" pitchFamily="49" charset="0"/>
              </a:rPr>
              <a:t>__sin(</a:t>
            </a:r>
            <a:r>
              <a:rPr lang="en-US" sz="1800" b="1" dirty="0" err="1">
                <a:solidFill>
                  <a:srgbClr val="FF0000"/>
                </a:solidFill>
                <a:latin typeface="Courier New" pitchFamily="49" charset="0"/>
              </a:rPr>
              <a:t>expFhD</a:t>
            </a:r>
            <a:r>
              <a:rPr lang="en-US" sz="1800" b="1" dirty="0">
                <a:solidFill>
                  <a:srgbClr val="FF0000"/>
                </a:solidFill>
                <a:latin typeface="Courier New" pitchFamily="49" charset="0"/>
              </a:rPr>
              <a:t>)</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rFhDn_r</a:t>
            </a:r>
            <a:r>
              <a:rPr lang="en-US" sz="1800" b="1" dirty="0">
                <a:latin typeface="Courier New" pitchFamily="49" charset="0"/>
              </a:rPr>
              <a:t> +=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r>
              <a:rPr lang="en-US" sz="1800" b="1" dirty="0" err="1">
                <a:latin typeface="Courier New" pitchFamily="49" charset="0"/>
              </a:rPr>
              <a:t>iFhDn_r</a:t>
            </a:r>
            <a:r>
              <a:rPr lang="en-US" sz="1800" b="1" dirty="0">
                <a:latin typeface="Courier New" pitchFamily="49" charset="0"/>
              </a:rPr>
              <a:t> +=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p>
          <a:p>
            <a:pPr eaLnBrk="1" hangingPunct="1"/>
            <a:r>
              <a:rPr lang="en-US" sz="1800" b="1" dirty="0">
                <a:latin typeface="Courier New" pitchFamily="49" charset="0"/>
              </a:rPr>
              <a:t>  </a:t>
            </a:r>
            <a:r>
              <a:rPr lang="en-US" sz="1800" b="1" dirty="0" err="1">
                <a:latin typeface="Courier New" pitchFamily="49" charset="0"/>
              </a:rPr>
              <a:t>rFhD</a:t>
            </a:r>
            <a:r>
              <a:rPr lang="en-US" sz="1800" b="1" dirty="0">
                <a:latin typeface="Courier New" pitchFamily="49" charset="0"/>
              </a:rPr>
              <a:t>[n] = </a:t>
            </a:r>
            <a:r>
              <a:rPr lang="en-US" sz="1800" b="1" dirty="0" err="1">
                <a:latin typeface="Courier New" pitchFamily="49" charset="0"/>
              </a:rPr>
              <a:t>rFhD_r</a:t>
            </a:r>
            <a:r>
              <a:rPr lang="en-US" sz="1800" b="1" dirty="0">
                <a:latin typeface="Courier New" pitchFamily="49" charset="0"/>
              </a:rPr>
              <a:t>; </a:t>
            </a:r>
            <a:r>
              <a:rPr lang="en-US" sz="1800" b="1" dirty="0" err="1">
                <a:latin typeface="Courier New" pitchFamily="49" charset="0"/>
              </a:rPr>
              <a:t>iFhD</a:t>
            </a:r>
            <a:r>
              <a:rPr lang="en-US" sz="1800" b="1" dirty="0">
                <a:latin typeface="Courier New" pitchFamily="49" charset="0"/>
              </a:rPr>
              <a:t>[n] = </a:t>
            </a:r>
            <a:r>
              <a:rPr lang="en-US" sz="1800" b="1" dirty="0" err="1">
                <a:latin typeface="Courier New" pitchFamily="49" charset="0"/>
              </a:rPr>
              <a:t>iFhD_r</a:t>
            </a:r>
            <a:r>
              <a:rPr lang="en-US" sz="1800" b="1" dirty="0">
                <a:latin typeface="Courier New" pitchFamily="49" charset="0"/>
              </a:rPr>
              <a:t>;</a:t>
            </a:r>
          </a:p>
          <a:p>
            <a:pPr eaLnBrk="1" hangingPunct="1"/>
            <a:r>
              <a:rPr lang="en-US" sz="1800" b="1" dirty="0">
                <a:latin typeface="Courier New" pitchFamily="49" charset="0"/>
              </a:rPr>
              <a:t>}</a:t>
            </a:r>
          </a:p>
        </p:txBody>
      </p:sp>
      <p:sp>
        <p:nvSpPr>
          <p:cNvPr id="18435" name="Text Box 3"/>
          <p:cNvSpPr txBox="1">
            <a:spLocks noChangeArrowheads="1"/>
          </p:cNvSpPr>
          <p:nvPr/>
        </p:nvSpPr>
        <p:spPr bwMode="auto">
          <a:xfrm>
            <a:off x="8610600" y="62484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1200">
                <a:latin typeface="Arial Narrow" pitchFamily="34" charset="0"/>
              </a:rPr>
              <a:t>6</a:t>
            </a:r>
          </a:p>
        </p:txBody>
      </p:sp>
      <p:sp>
        <p:nvSpPr>
          <p:cNvPr id="2" name="Title 1"/>
          <p:cNvSpPr>
            <a:spLocks noGrp="1"/>
          </p:cNvSpPr>
          <p:nvPr>
            <p:ph type="title"/>
          </p:nvPr>
        </p:nvSpPr>
        <p:spPr>
          <a:xfrm>
            <a:off x="687387" y="0"/>
            <a:ext cx="7923213" cy="1141413"/>
          </a:xfrm>
        </p:spPr>
        <p:txBody>
          <a:bodyPr/>
          <a:lstStyle/>
          <a:p>
            <a:r>
              <a:rPr lang="en-US" sz="3600" dirty="0" smtClean="0"/>
              <a:t>Using Hardware </a:t>
            </a:r>
            <a:r>
              <a:rPr lang="en-US" sz="3600" dirty="0"/>
              <a:t>__sin() and __</a:t>
            </a:r>
            <a:r>
              <a:rPr lang="en-US" sz="3600" dirty="0" err="1"/>
              <a:t>cos</a:t>
            </a:r>
            <a:r>
              <a:rPr lang="en-US" sz="3600" dirty="0" smtClean="0"/>
              <a:t>()</a:t>
            </a:r>
            <a:endParaRPr lang="en-US" sz="3600" dirty="0"/>
          </a:p>
        </p:txBody>
      </p:sp>
    </p:spTree>
    <p:extLst>
      <p:ext uri="{BB962C8B-B14F-4D97-AF65-F5344CB8AC3E}">
        <p14:creationId xmlns:p14="http://schemas.microsoft.com/office/powerpoint/2010/main" val="1164291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Objective</a:t>
            </a:r>
          </a:p>
        </p:txBody>
      </p:sp>
      <p:sp>
        <p:nvSpPr>
          <p:cNvPr id="4099" name="Rectangle 3"/>
          <p:cNvSpPr>
            <a:spLocks noGrp="1" noChangeArrowheads="1"/>
          </p:cNvSpPr>
          <p:nvPr>
            <p:ph type="body" idx="1"/>
          </p:nvPr>
        </p:nvSpPr>
        <p:spPr/>
        <p:txBody>
          <a:bodyPr/>
          <a:lstStyle/>
          <a:p>
            <a:pPr eaLnBrk="1" hangingPunct="1"/>
            <a:r>
              <a:rPr lang="en-US" sz="2800" dirty="0" smtClean="0"/>
              <a:t>To </a:t>
            </a:r>
            <a:r>
              <a:rPr lang="en-US" sz="2800" dirty="0" smtClean="0"/>
              <a:t>learn how to apply parallel programming techniques to an application </a:t>
            </a:r>
            <a:endParaRPr lang="en-US" sz="2800" dirty="0" smtClean="0"/>
          </a:p>
          <a:p>
            <a:pPr lvl="1" eaLnBrk="1" hangingPunct="1"/>
            <a:r>
              <a:rPr lang="en-US" sz="2400" dirty="0" smtClean="0"/>
              <a:t>Determining parallelism structure</a:t>
            </a:r>
          </a:p>
          <a:p>
            <a:pPr lvl="1" eaLnBrk="1" hangingPunct="1"/>
            <a:r>
              <a:rPr lang="en-US" sz="2400" dirty="0" smtClean="0"/>
              <a:t>Loop transformations</a:t>
            </a:r>
          </a:p>
          <a:p>
            <a:pPr lvl="1" eaLnBrk="1" hangingPunct="1"/>
            <a:r>
              <a:rPr lang="en-US" sz="2400" dirty="0" smtClean="0"/>
              <a:t>Memory layout considerations</a:t>
            </a:r>
          </a:p>
          <a:p>
            <a:pPr lvl="1" eaLnBrk="1" hangingPunct="1"/>
            <a:r>
              <a:rPr lang="en-US" sz="2400" dirty="0" smtClean="0"/>
              <a:t>Validation</a:t>
            </a:r>
          </a:p>
          <a:p>
            <a:pPr lvl="1" eaLnBrk="1" hangingPunct="1"/>
            <a:endParaRPr lang="en-US"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8610600" y="62484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1200">
                <a:latin typeface="Arial Narrow" pitchFamily="34" charset="0"/>
              </a:rPr>
              <a:t>20</a:t>
            </a:r>
          </a:p>
        </p:txBody>
      </p:sp>
      <p:sp>
        <p:nvSpPr>
          <p:cNvPr id="19459" name="Rectangle 5"/>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9460" name="Object 6"/>
          <p:cNvGraphicFramePr>
            <a:graphicFrameLocks noChangeAspect="1"/>
          </p:cNvGraphicFramePr>
          <p:nvPr>
            <p:extLst>
              <p:ext uri="{D42A27DB-BD31-4B8C-83A1-F6EECF244321}">
                <p14:modId xmlns:p14="http://schemas.microsoft.com/office/powerpoint/2010/main" val="546164831"/>
              </p:ext>
            </p:extLst>
          </p:nvPr>
        </p:nvGraphicFramePr>
        <p:xfrm>
          <a:off x="533400" y="3240088"/>
          <a:ext cx="3886200" cy="754063"/>
        </p:xfrm>
        <a:graphic>
          <a:graphicData uri="http://schemas.openxmlformats.org/presentationml/2006/ole">
            <mc:AlternateContent xmlns:mc="http://schemas.openxmlformats.org/markup-compatibility/2006">
              <mc:Choice xmlns:v="urn:schemas-microsoft-com:vml" Requires="v">
                <p:oleObj spid="_x0000_s2058" name="Equation" r:id="rId4" imgW="2209800" imgH="431800" progId="Equation.3">
                  <p:embed/>
                </p:oleObj>
              </mc:Choice>
              <mc:Fallback>
                <p:oleObj name="Equation" r:id="rId4" imgW="2209800" imgH="431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3240088"/>
                        <a:ext cx="38862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1" name="Rectangle 7"/>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9462" name="Object 8"/>
          <p:cNvGraphicFramePr>
            <a:graphicFrameLocks noChangeAspect="1"/>
          </p:cNvGraphicFramePr>
          <p:nvPr>
            <p:extLst>
              <p:ext uri="{D42A27DB-BD31-4B8C-83A1-F6EECF244321}">
                <p14:modId xmlns:p14="http://schemas.microsoft.com/office/powerpoint/2010/main" val="3972693058"/>
              </p:ext>
            </p:extLst>
          </p:nvPr>
        </p:nvGraphicFramePr>
        <p:xfrm>
          <a:off x="4830763" y="3240088"/>
          <a:ext cx="3886200" cy="841375"/>
        </p:xfrm>
        <a:graphic>
          <a:graphicData uri="http://schemas.openxmlformats.org/presentationml/2006/ole">
            <mc:AlternateContent xmlns:mc="http://schemas.openxmlformats.org/markup-compatibility/2006">
              <mc:Choice xmlns:v="urn:schemas-microsoft-com:vml" Requires="v">
                <p:oleObj spid="_x0000_s2059" name="Equation" r:id="rId6" imgW="1981200" imgH="431800" progId="Equation.3">
                  <p:embed/>
                </p:oleObj>
              </mc:Choice>
              <mc:Fallback>
                <p:oleObj name="Equation" r:id="rId6" imgW="1981200" imgH="4318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30763" y="3240088"/>
                        <a:ext cx="38862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3" name="Rectangle 9"/>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9464" name="Rectangle 11"/>
          <p:cNvSpPr>
            <a:spLocks noChangeArrowheads="1"/>
          </p:cNvSpPr>
          <p:nvPr/>
        </p:nvSpPr>
        <p:spPr bwMode="auto">
          <a:xfrm>
            <a:off x="0" y="3195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9465" name="Text Box 13"/>
          <p:cNvSpPr txBox="1">
            <a:spLocks noChangeArrowheads="1"/>
          </p:cNvSpPr>
          <p:nvPr/>
        </p:nvSpPr>
        <p:spPr bwMode="auto">
          <a:xfrm>
            <a:off x="152400" y="27432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spcBef>
                <a:spcPct val="50000"/>
              </a:spcBef>
            </a:pPr>
            <a:r>
              <a:rPr lang="en-US" sz="1200" dirty="0">
                <a:latin typeface="Times New Roman" pitchFamily="18" charset="0"/>
              </a:rPr>
              <a:t>A.N. Netravali and B.G. Haskell, Digital Pictures: Representation, Compression, and Standards (2nd Ed), Plenum Press, New York, NY (1995).</a:t>
            </a:r>
          </a:p>
        </p:txBody>
      </p:sp>
      <p:sp>
        <p:nvSpPr>
          <p:cNvPr id="2" name="Title 1"/>
          <p:cNvSpPr>
            <a:spLocks noGrp="1"/>
          </p:cNvSpPr>
          <p:nvPr>
            <p:ph type="title"/>
          </p:nvPr>
        </p:nvSpPr>
        <p:spPr/>
        <p:txBody>
          <a:bodyPr/>
          <a:lstStyle/>
          <a:p>
            <a:r>
              <a:rPr lang="en-US" sz="3600" dirty="0" smtClean="0"/>
              <a:t>Validating Reconstructed Image Using Peak Signal-to-Noise Ratio</a:t>
            </a:r>
            <a:endParaRPr lang="en-US" sz="3600" dirty="0"/>
          </a:p>
        </p:txBody>
      </p:sp>
      <p:sp>
        <p:nvSpPr>
          <p:cNvPr id="3" name="TextBox 2"/>
          <p:cNvSpPr txBox="1"/>
          <p:nvPr/>
        </p:nvSpPr>
        <p:spPr>
          <a:xfrm>
            <a:off x="685801" y="4648200"/>
            <a:ext cx="8305800" cy="1200329"/>
          </a:xfrm>
          <a:prstGeom prst="rect">
            <a:avLst/>
          </a:prstGeom>
          <a:noFill/>
        </p:spPr>
        <p:txBody>
          <a:bodyPr wrap="square" rtlCol="0">
            <a:spAutoFit/>
          </a:bodyPr>
          <a:lstStyle/>
          <a:p>
            <a:r>
              <a:rPr lang="en-US" dirty="0" smtClean="0">
                <a:solidFill>
                  <a:schemeClr val="tx1"/>
                </a:solidFill>
              </a:rPr>
              <a:t>I</a:t>
            </a:r>
            <a:r>
              <a:rPr lang="en-US" baseline="-25000" dirty="0" smtClean="0">
                <a:solidFill>
                  <a:schemeClr val="tx1"/>
                </a:solidFill>
              </a:rPr>
              <a:t>0 </a:t>
            </a:r>
            <a:r>
              <a:rPr lang="en-US" dirty="0" smtClean="0">
                <a:solidFill>
                  <a:schemeClr val="tx1"/>
                </a:solidFill>
              </a:rPr>
              <a:t>is a known, “perfect” answer. This is typically done by creating k-space samples for a known image, producing a reconstructed image, and compare the two.</a:t>
            </a:r>
            <a:endParaRPr lang="en-US" dirty="0">
              <a:solidFill>
                <a:schemeClr val="tx1"/>
              </a:solidFill>
            </a:endParaRPr>
          </a:p>
        </p:txBody>
      </p:sp>
    </p:spTree>
    <p:extLst>
      <p:ext uri="{BB962C8B-B14F-4D97-AF65-F5344CB8AC3E}">
        <p14:creationId xmlns:p14="http://schemas.microsoft.com/office/powerpoint/2010/main" val="42572135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5"/>
          <p:cNvPicPr>
            <a:picLocks noChangeAspect="1" noChangeArrowheads="1"/>
          </p:cNvPicPr>
          <p:nvPr/>
        </p:nvPicPr>
        <p:blipFill>
          <a:blip r:embed="rId2">
            <a:extLst>
              <a:ext uri="{28A0092B-C50C-407E-A947-70E740481C1C}">
                <a14:useLocalDpi xmlns:a14="http://schemas.microsoft.com/office/drawing/2010/main" val="0"/>
              </a:ext>
            </a:extLst>
          </a:blip>
          <a:srcRect l="24670" t="10666" r="44005" b="19197"/>
          <a:stretch>
            <a:fillRect/>
          </a:stretch>
        </p:blipFill>
        <p:spPr bwMode="auto">
          <a:xfrm>
            <a:off x="92074" y="76200"/>
            <a:ext cx="4297363" cy="601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483" name="Text Box 7"/>
          <p:cNvSpPr txBox="1">
            <a:spLocks noChangeArrowheads="1"/>
          </p:cNvSpPr>
          <p:nvPr/>
        </p:nvSpPr>
        <p:spPr bwMode="auto">
          <a:xfrm>
            <a:off x="4495801" y="2743200"/>
            <a:ext cx="45720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dirty="0" smtClean="0"/>
              <a:t>Validation </a:t>
            </a:r>
            <a:r>
              <a:rPr lang="en-US" sz="2000" dirty="0"/>
              <a:t>of floating-point</a:t>
            </a:r>
          </a:p>
          <a:p>
            <a:pPr eaLnBrk="1" hangingPunct="1"/>
            <a:r>
              <a:rPr lang="en-US" sz="2000" dirty="0"/>
              <a:t>  precision and </a:t>
            </a:r>
            <a:r>
              <a:rPr lang="en-US" sz="2000" dirty="0" smtClean="0"/>
              <a:t>accuracy </a:t>
            </a:r>
            <a:r>
              <a:rPr lang="en-US" sz="2000" dirty="0"/>
              <a:t>of the different </a:t>
            </a:r>
          </a:p>
          <a:p>
            <a:pPr eaLnBrk="1" hangingPunct="1"/>
            <a:r>
              <a:rPr lang="en-US" sz="2000" dirty="0"/>
              <a:t>  </a:t>
            </a:r>
            <a:r>
              <a:rPr lang="en-US" sz="2000" dirty="0" smtClean="0"/>
              <a:t>F</a:t>
            </a:r>
            <a:r>
              <a:rPr lang="en-US" sz="2000" baseline="30000" dirty="0" smtClean="0"/>
              <a:t>H</a:t>
            </a:r>
            <a:r>
              <a:rPr lang="en-US" sz="2000" dirty="0" smtClean="0"/>
              <a:t>D </a:t>
            </a:r>
            <a:r>
              <a:rPr lang="en-US" sz="2000" dirty="0"/>
              <a:t>implementations</a:t>
            </a:r>
            <a:r>
              <a:rPr lang="en-US" sz="2000" dirty="0" smtClean="0"/>
              <a:t>.</a:t>
            </a:r>
          </a:p>
          <a:p>
            <a:pPr eaLnBrk="1" hangingPunct="1"/>
            <a:endParaRPr lang="en-US" sz="2000" dirty="0"/>
          </a:p>
          <a:p>
            <a:pPr marL="457200" indent="-457200" eaLnBrk="1" hangingPunct="1">
              <a:buAutoNum type="arabicParenBoth"/>
            </a:pPr>
            <a:r>
              <a:rPr lang="en-US" sz="2000" dirty="0" smtClean="0"/>
              <a:t>Is the known image answer </a:t>
            </a:r>
          </a:p>
          <a:p>
            <a:pPr eaLnBrk="1" hangingPunct="1"/>
            <a:r>
              <a:rPr lang="en-US" sz="2000" dirty="0" smtClean="0"/>
              <a:t>(sometimes called a phantom image)</a:t>
            </a:r>
          </a:p>
          <a:p>
            <a:pPr eaLnBrk="1" hangingPunct="1"/>
            <a:endParaRPr lang="en-US" sz="2000" dirty="0"/>
          </a:p>
          <a:p>
            <a:pPr eaLnBrk="1" hangingPunct="1"/>
            <a:r>
              <a:rPr lang="en-US" sz="2000" dirty="0" smtClean="0"/>
              <a:t>Note that all GPU optimized versions have comparable PSNR as (3) the CPU double-precision version</a:t>
            </a:r>
            <a:endParaRPr lang="en-US" sz="2000" dirty="0"/>
          </a:p>
        </p:txBody>
      </p:sp>
    </p:spTree>
    <p:extLst>
      <p:ext uri="{BB962C8B-B14F-4D97-AF65-F5344CB8AC3E}">
        <p14:creationId xmlns:p14="http://schemas.microsoft.com/office/powerpoint/2010/main" val="33874474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8766110" y="6214838"/>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1200">
                <a:latin typeface="Arial Narrow" pitchFamily="34" charset="0"/>
              </a:rPr>
              <a:t>30</a:t>
            </a:r>
          </a:p>
        </p:txBody>
      </p:sp>
      <p:sp>
        <p:nvSpPr>
          <p:cNvPr id="2" name="Title 1"/>
          <p:cNvSpPr>
            <a:spLocks noGrp="1"/>
          </p:cNvSpPr>
          <p:nvPr>
            <p:ph type="title"/>
          </p:nvPr>
        </p:nvSpPr>
        <p:spPr/>
        <p:txBody>
          <a:bodyPr/>
          <a:lstStyle/>
          <a:p>
            <a:r>
              <a:rPr lang="en-US" sz="4000" dirty="0" smtClean="0"/>
              <a:t>Component and Whole-Application Speedup</a:t>
            </a:r>
            <a:endParaRPr lang="en-US" sz="4000" dirty="0"/>
          </a:p>
        </p:txBody>
      </p:sp>
      <p:graphicFrame>
        <p:nvGraphicFramePr>
          <p:cNvPr id="37985" name="Group 97"/>
          <p:cNvGraphicFramePr>
            <a:graphicFrameLocks noGrp="1"/>
          </p:cNvGraphicFramePr>
          <p:nvPr>
            <p:ph idx="4294967295"/>
            <p:extLst>
              <p:ext uri="{D42A27DB-BD31-4B8C-83A1-F6EECF244321}">
                <p14:modId xmlns:p14="http://schemas.microsoft.com/office/powerpoint/2010/main" val="268284853"/>
              </p:ext>
            </p:extLst>
          </p:nvPr>
        </p:nvGraphicFramePr>
        <p:xfrm>
          <a:off x="155510" y="1853976"/>
          <a:ext cx="8839200" cy="4573589"/>
        </p:xfrm>
        <a:graphic>
          <a:graphicData uri="http://schemas.openxmlformats.org/drawingml/2006/table">
            <a:tbl>
              <a:tblPr/>
              <a:tblGrid>
                <a:gridCol w="2057400"/>
                <a:gridCol w="1447800"/>
                <a:gridCol w="842963"/>
                <a:gridCol w="1047750"/>
                <a:gridCol w="973137"/>
                <a:gridCol w="1196975"/>
                <a:gridCol w="1273175"/>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F</a:t>
                      </a:r>
                      <a:r>
                        <a:rPr kumimoji="0" lang="en-US" sz="2400" b="0" i="0" u="none" strike="noStrike" cap="none" normalizeH="0" baseline="45000" dirty="0" smtClean="0">
                          <a:ln>
                            <a:noFill/>
                          </a:ln>
                          <a:solidFill>
                            <a:schemeClr val="tx1"/>
                          </a:solidFill>
                          <a:effectLst/>
                          <a:latin typeface="Arial" charset="0"/>
                        </a:rPr>
                        <a:t>H</a:t>
                      </a:r>
                      <a:r>
                        <a:rPr kumimoji="0" lang="en-US" sz="2400" b="0" i="0" u="none" strike="noStrike" cap="none" normalizeH="0" baseline="0" dirty="0" smtClean="0">
                          <a:ln>
                            <a:noFill/>
                          </a:ln>
                          <a:solidFill>
                            <a:schemeClr val="tx1"/>
                          </a:solidFill>
                          <a:effectLst/>
                          <a:latin typeface="Arial"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Total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r>
              <a:tr h="914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Reconstruction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Run  Time (m)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GFLOP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Run Time (m)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GFLOP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Linear Solver (m)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Recon. Time (m)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17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Gridding + FFT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(CPU, DP)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0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LS (CPU, DP)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4009.0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518.0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519.59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1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LS (CPU, SP)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2678.7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342.3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343.91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1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LS (GPU, Naïve)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260.2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5.4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42.65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0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LS (GPU, CMem)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72.0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11.37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81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LS (GPU, CMem,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SFU, Exp)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178.9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144.5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3.19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1578" name="Oval 83"/>
          <p:cNvSpPr>
            <a:spLocks noChangeArrowheads="1"/>
          </p:cNvSpPr>
          <p:nvPr/>
        </p:nvSpPr>
        <p:spPr bwMode="auto">
          <a:xfrm>
            <a:off x="2822510" y="4368573"/>
            <a:ext cx="1066800" cy="457200"/>
          </a:xfrm>
          <a:prstGeom prst="ellipse">
            <a:avLst/>
          </a:prstGeom>
          <a:noFill/>
          <a:ln w="31750">
            <a:solidFill>
              <a:srgbClr val="FF6600"/>
            </a:solidFill>
            <a:round/>
            <a:headEnd/>
            <a:tailEnd/>
          </a:ln>
          <a:effectLst/>
          <a:extLst>
            <a:ext uri="{909E8E84-426E-40DD-AFC4-6F175D3DCCD1}">
              <a14:hiddenFill xmlns:a14="http://schemas.microsoft.com/office/drawing/2010/main">
                <a:solidFill>
                  <a:srgbClr val="C0C0C0">
                    <a:alpha val="50195"/>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79" name="Oval 84"/>
          <p:cNvSpPr>
            <a:spLocks noChangeArrowheads="1"/>
          </p:cNvSpPr>
          <p:nvPr/>
        </p:nvSpPr>
        <p:spPr bwMode="auto">
          <a:xfrm>
            <a:off x="2822510" y="5663973"/>
            <a:ext cx="1066800" cy="457200"/>
          </a:xfrm>
          <a:prstGeom prst="ellipse">
            <a:avLst/>
          </a:prstGeom>
          <a:noFill/>
          <a:ln w="31750">
            <a:solidFill>
              <a:srgbClr val="FF6600"/>
            </a:solidFill>
            <a:round/>
            <a:headEnd/>
            <a:tailEnd/>
          </a:ln>
          <a:effectLst/>
          <a:extLst>
            <a:ext uri="{909E8E84-426E-40DD-AFC4-6F175D3DCCD1}">
              <a14:hiddenFill xmlns:a14="http://schemas.microsoft.com/office/drawing/2010/main">
                <a:solidFill>
                  <a:srgbClr val="C0C0C0">
                    <a:alpha val="50195"/>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80" name="Oval 85"/>
          <p:cNvSpPr>
            <a:spLocks noChangeArrowheads="1"/>
          </p:cNvSpPr>
          <p:nvPr/>
        </p:nvSpPr>
        <p:spPr bwMode="auto">
          <a:xfrm>
            <a:off x="4803710" y="4368573"/>
            <a:ext cx="1066800" cy="457200"/>
          </a:xfrm>
          <a:prstGeom prst="ellipse">
            <a:avLst/>
          </a:prstGeom>
          <a:noFill/>
          <a:ln w="31750">
            <a:solidFill>
              <a:srgbClr val="00FF00"/>
            </a:solidFill>
            <a:round/>
            <a:headEnd/>
            <a:tailEnd/>
          </a:ln>
          <a:effectLst/>
          <a:extLst>
            <a:ext uri="{909E8E84-426E-40DD-AFC4-6F175D3DCCD1}">
              <a14:hiddenFill xmlns:a14="http://schemas.microsoft.com/office/drawing/2010/main">
                <a:solidFill>
                  <a:srgbClr val="C0C0C0">
                    <a:alpha val="50195"/>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81" name="Oval 86"/>
          <p:cNvSpPr>
            <a:spLocks noChangeArrowheads="1"/>
          </p:cNvSpPr>
          <p:nvPr/>
        </p:nvSpPr>
        <p:spPr bwMode="auto">
          <a:xfrm>
            <a:off x="4727510" y="5663973"/>
            <a:ext cx="1066800" cy="457200"/>
          </a:xfrm>
          <a:prstGeom prst="ellipse">
            <a:avLst/>
          </a:prstGeom>
          <a:noFill/>
          <a:ln w="31750">
            <a:solidFill>
              <a:srgbClr val="00FF00"/>
            </a:solidFill>
            <a:round/>
            <a:headEnd/>
            <a:tailEnd/>
          </a:ln>
          <a:effectLst/>
          <a:extLst>
            <a:ext uri="{909E8E84-426E-40DD-AFC4-6F175D3DCCD1}">
              <a14:hiddenFill xmlns:a14="http://schemas.microsoft.com/office/drawing/2010/main">
                <a:solidFill>
                  <a:srgbClr val="C0C0C0">
                    <a:alpha val="50195"/>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82" name="Oval 87"/>
          <p:cNvSpPr>
            <a:spLocks noChangeArrowheads="1"/>
          </p:cNvSpPr>
          <p:nvPr/>
        </p:nvSpPr>
        <p:spPr bwMode="auto">
          <a:xfrm>
            <a:off x="8080310" y="4444773"/>
            <a:ext cx="1066800" cy="457200"/>
          </a:xfrm>
          <a:prstGeom prst="ellipse">
            <a:avLst/>
          </a:prstGeom>
          <a:noFill/>
          <a:ln w="31750">
            <a:solidFill>
              <a:srgbClr val="000099"/>
            </a:solidFill>
            <a:round/>
            <a:headEnd/>
            <a:tailEnd/>
          </a:ln>
          <a:effectLst/>
          <a:extLst>
            <a:ext uri="{909E8E84-426E-40DD-AFC4-6F175D3DCCD1}">
              <a14:hiddenFill xmlns:a14="http://schemas.microsoft.com/office/drawing/2010/main">
                <a:solidFill>
                  <a:srgbClr val="C0C0C0">
                    <a:alpha val="50195"/>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83" name="Oval 88"/>
          <p:cNvSpPr>
            <a:spLocks noChangeArrowheads="1"/>
          </p:cNvSpPr>
          <p:nvPr/>
        </p:nvSpPr>
        <p:spPr bwMode="auto">
          <a:xfrm>
            <a:off x="8080310" y="5663973"/>
            <a:ext cx="1066800" cy="457200"/>
          </a:xfrm>
          <a:prstGeom prst="ellipse">
            <a:avLst/>
          </a:prstGeom>
          <a:noFill/>
          <a:ln w="31750">
            <a:solidFill>
              <a:srgbClr val="000099"/>
            </a:solidFill>
            <a:round/>
            <a:headEnd/>
            <a:tailEnd/>
          </a:ln>
          <a:effectLst/>
          <a:extLst>
            <a:ext uri="{909E8E84-426E-40DD-AFC4-6F175D3DCCD1}">
              <a14:hiddenFill xmlns:a14="http://schemas.microsoft.com/office/drawing/2010/main">
                <a:solidFill>
                  <a:srgbClr val="C0C0C0">
                    <a:alpha val="50195"/>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84" name="Text Box 89"/>
          <p:cNvSpPr txBox="1">
            <a:spLocks noChangeArrowheads="1"/>
          </p:cNvSpPr>
          <p:nvPr/>
        </p:nvSpPr>
        <p:spPr bwMode="auto">
          <a:xfrm>
            <a:off x="8004110" y="5968773"/>
            <a:ext cx="914400" cy="5191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800">
                <a:solidFill>
                  <a:srgbClr val="000099"/>
                </a:solidFill>
                <a:latin typeface="Arial Narrow" pitchFamily="34" charset="0"/>
              </a:rPr>
              <a:t>108X</a:t>
            </a:r>
          </a:p>
        </p:txBody>
      </p:sp>
      <p:sp>
        <p:nvSpPr>
          <p:cNvPr id="21585" name="Text Box 90"/>
          <p:cNvSpPr txBox="1">
            <a:spLocks noChangeArrowheads="1"/>
          </p:cNvSpPr>
          <p:nvPr/>
        </p:nvSpPr>
        <p:spPr bwMode="auto">
          <a:xfrm>
            <a:off x="4651310" y="6044973"/>
            <a:ext cx="914400" cy="5191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800">
                <a:solidFill>
                  <a:srgbClr val="00FF00"/>
                </a:solidFill>
                <a:latin typeface="Arial Narrow" pitchFamily="34" charset="0"/>
              </a:rPr>
              <a:t>228X</a:t>
            </a:r>
          </a:p>
        </p:txBody>
      </p:sp>
      <p:sp>
        <p:nvSpPr>
          <p:cNvPr id="21586" name="Text Box 91"/>
          <p:cNvSpPr txBox="1">
            <a:spLocks noChangeArrowheads="1"/>
          </p:cNvSpPr>
          <p:nvPr/>
        </p:nvSpPr>
        <p:spPr bwMode="auto">
          <a:xfrm>
            <a:off x="2517710" y="6044973"/>
            <a:ext cx="914400" cy="5191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800">
                <a:solidFill>
                  <a:srgbClr val="FF6600"/>
                </a:solidFill>
                <a:latin typeface="Arial Narrow" pitchFamily="34" charset="0"/>
              </a:rPr>
              <a:t>357X</a:t>
            </a:r>
          </a:p>
        </p:txBody>
      </p:sp>
    </p:spTree>
    <p:extLst>
      <p:ext uri="{BB962C8B-B14F-4D97-AF65-F5344CB8AC3E}">
        <p14:creationId xmlns:p14="http://schemas.microsoft.com/office/powerpoint/2010/main" val="13452275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Any Questions?</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613873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533400" y="234464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2400">
                <a:solidFill>
                  <a:schemeClr val="folHlink"/>
                </a:solidFill>
                <a:latin typeface="Arial Narrow" pitchFamily="34" charset="0"/>
              </a:rPr>
              <a:t>Cartesian Scan Data</a:t>
            </a:r>
          </a:p>
        </p:txBody>
      </p:sp>
      <p:sp>
        <p:nvSpPr>
          <p:cNvPr id="2051" name="Text Box 4"/>
          <p:cNvSpPr txBox="1">
            <a:spLocks noChangeArrowheads="1"/>
          </p:cNvSpPr>
          <p:nvPr/>
        </p:nvSpPr>
        <p:spPr bwMode="auto">
          <a:xfrm>
            <a:off x="6019800" y="234464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2400">
                <a:latin typeface="Arial Narrow" pitchFamily="34" charset="0"/>
              </a:rPr>
              <a:t>Spiral Scan Data</a:t>
            </a:r>
          </a:p>
        </p:txBody>
      </p:sp>
      <p:sp>
        <p:nvSpPr>
          <p:cNvPr id="2052" name="Text Box 5"/>
          <p:cNvSpPr txBox="1">
            <a:spLocks noChangeArrowheads="1"/>
          </p:cNvSpPr>
          <p:nvPr/>
        </p:nvSpPr>
        <p:spPr bwMode="auto">
          <a:xfrm>
            <a:off x="3581400" y="310664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2400">
                <a:latin typeface="Arial Narrow" pitchFamily="34" charset="0"/>
              </a:rPr>
              <a:t>Gridding</a:t>
            </a:r>
            <a:r>
              <a:rPr lang="en-US" sz="2400" baseline="45000">
                <a:latin typeface="Arial Narrow" pitchFamily="34" charset="0"/>
              </a:rPr>
              <a:t>1</a:t>
            </a:r>
          </a:p>
        </p:txBody>
      </p:sp>
      <p:sp>
        <p:nvSpPr>
          <p:cNvPr id="2053" name="Text Box 6"/>
          <p:cNvSpPr txBox="1">
            <a:spLocks noChangeArrowheads="1"/>
          </p:cNvSpPr>
          <p:nvPr/>
        </p:nvSpPr>
        <p:spPr bwMode="auto">
          <a:xfrm>
            <a:off x="533400" y="5621240"/>
            <a:ext cx="2286000" cy="457200"/>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2400" b="1">
                <a:solidFill>
                  <a:schemeClr val="bg1"/>
                </a:solidFill>
                <a:latin typeface="Arial Narrow" pitchFamily="34" charset="0"/>
              </a:rPr>
              <a:t>FFT</a:t>
            </a:r>
          </a:p>
        </p:txBody>
      </p:sp>
      <p:sp>
        <p:nvSpPr>
          <p:cNvPr id="2054" name="Line 7"/>
          <p:cNvSpPr>
            <a:spLocks noChangeShapeType="1"/>
          </p:cNvSpPr>
          <p:nvPr/>
        </p:nvSpPr>
        <p:spPr bwMode="auto">
          <a:xfrm flipH="1">
            <a:off x="5562600" y="3411440"/>
            <a:ext cx="685800" cy="381000"/>
          </a:xfrm>
          <a:prstGeom prst="line">
            <a:avLst/>
          </a:prstGeom>
          <a:noFill/>
          <a:ln w="69850" cmpd="tri">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5" name="Line 8"/>
          <p:cNvSpPr>
            <a:spLocks noChangeShapeType="1"/>
          </p:cNvSpPr>
          <p:nvPr/>
        </p:nvSpPr>
        <p:spPr bwMode="auto">
          <a:xfrm flipH="1">
            <a:off x="2667000" y="5011640"/>
            <a:ext cx="685800" cy="381000"/>
          </a:xfrm>
          <a:prstGeom prst="line">
            <a:avLst/>
          </a:prstGeom>
          <a:noFill/>
          <a:ln w="69850" cmpd="tri">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6" name="Line 9"/>
          <p:cNvSpPr>
            <a:spLocks noChangeShapeType="1"/>
          </p:cNvSpPr>
          <p:nvPr/>
        </p:nvSpPr>
        <p:spPr bwMode="auto">
          <a:xfrm>
            <a:off x="1600200" y="4783040"/>
            <a:ext cx="0" cy="685800"/>
          </a:xfrm>
          <a:prstGeom prst="line">
            <a:avLst/>
          </a:prstGeom>
          <a:noFill/>
          <a:ln w="69850" cmpd="tri">
            <a:solidFill>
              <a:srgbClr val="C0C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7" name="Text Box 10"/>
          <p:cNvSpPr txBox="1">
            <a:spLocks noChangeArrowheads="1"/>
          </p:cNvSpPr>
          <p:nvPr/>
        </p:nvSpPr>
        <p:spPr bwMode="auto">
          <a:xfrm>
            <a:off x="6477000" y="5621240"/>
            <a:ext cx="2286000" cy="4572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2400" b="1">
                <a:solidFill>
                  <a:schemeClr val="bg1"/>
                </a:solidFill>
                <a:latin typeface="Arial Narrow" pitchFamily="34" charset="0"/>
              </a:rPr>
              <a:t>LS</a:t>
            </a:r>
          </a:p>
        </p:txBody>
      </p:sp>
      <p:sp>
        <p:nvSpPr>
          <p:cNvPr id="2058" name="Line 11"/>
          <p:cNvSpPr>
            <a:spLocks noChangeShapeType="1"/>
          </p:cNvSpPr>
          <p:nvPr/>
        </p:nvSpPr>
        <p:spPr bwMode="auto">
          <a:xfrm>
            <a:off x="7086600" y="4630640"/>
            <a:ext cx="0" cy="838200"/>
          </a:xfrm>
          <a:prstGeom prst="line">
            <a:avLst/>
          </a:prstGeom>
          <a:noFill/>
          <a:ln w="69850" cmpd="tri">
            <a:solidFill>
              <a:srgbClr val="C0C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9" name="Text Box 13"/>
          <p:cNvSpPr txBox="1">
            <a:spLocks noChangeArrowheads="1"/>
          </p:cNvSpPr>
          <p:nvPr/>
        </p:nvSpPr>
        <p:spPr bwMode="auto">
          <a:xfrm>
            <a:off x="8610600" y="62484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1200">
                <a:latin typeface="Arial Narrow" pitchFamily="34" charset="0"/>
              </a:rPr>
              <a:t>2</a:t>
            </a:r>
          </a:p>
        </p:txBody>
      </p:sp>
      <p:pic>
        <p:nvPicPr>
          <p:cNvPr id="2060"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2725640"/>
            <a:ext cx="2133600" cy="1820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1"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3640040"/>
            <a:ext cx="2209800" cy="183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2" name="Picture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725640"/>
            <a:ext cx="2286000" cy="1836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63" name="Text Box 19"/>
          <p:cNvSpPr txBox="1">
            <a:spLocks noChangeArrowheads="1"/>
          </p:cNvSpPr>
          <p:nvPr/>
        </p:nvSpPr>
        <p:spPr bwMode="auto">
          <a:xfrm>
            <a:off x="1219200" y="6038753"/>
            <a:ext cx="463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(a)</a:t>
            </a:r>
          </a:p>
        </p:txBody>
      </p:sp>
      <p:sp>
        <p:nvSpPr>
          <p:cNvPr id="2064" name="Text Box 20"/>
          <p:cNvSpPr txBox="1">
            <a:spLocks noChangeArrowheads="1"/>
          </p:cNvSpPr>
          <p:nvPr/>
        </p:nvSpPr>
        <p:spPr bwMode="auto">
          <a:xfrm>
            <a:off x="4251325" y="6038753"/>
            <a:ext cx="463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(b)</a:t>
            </a:r>
          </a:p>
        </p:txBody>
      </p:sp>
      <p:sp>
        <p:nvSpPr>
          <p:cNvPr id="2065" name="Text Box 21"/>
          <p:cNvSpPr txBox="1">
            <a:spLocks noChangeArrowheads="1"/>
          </p:cNvSpPr>
          <p:nvPr/>
        </p:nvSpPr>
        <p:spPr bwMode="auto">
          <a:xfrm>
            <a:off x="7223125" y="6038753"/>
            <a:ext cx="450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a:t>
            </a:r>
          </a:p>
        </p:txBody>
      </p:sp>
      <p:sp>
        <p:nvSpPr>
          <p:cNvPr id="2" name="Title 1"/>
          <p:cNvSpPr>
            <a:spLocks noGrp="1"/>
          </p:cNvSpPr>
          <p:nvPr>
            <p:ph type="title"/>
          </p:nvPr>
        </p:nvSpPr>
        <p:spPr/>
        <p:txBody>
          <a:bodyPr/>
          <a:lstStyle/>
          <a:p>
            <a:r>
              <a:rPr lang="en-US" dirty="0" smtClean="0"/>
              <a:t>Non-</a:t>
            </a:r>
            <a:r>
              <a:rPr lang="en-US" dirty="0" err="1" smtClean="0"/>
              <a:t>Cartiesian</a:t>
            </a:r>
            <a:r>
              <a:rPr lang="en-US" dirty="0" smtClean="0"/>
              <a:t> MRI Scan</a:t>
            </a:r>
            <a:endParaRPr lang="en-US" dirty="0"/>
          </a:p>
        </p:txBody>
      </p:sp>
      <p:pic>
        <p:nvPicPr>
          <p:cNvPr id="3074"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3403" y="1371600"/>
            <a:ext cx="4885594" cy="973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7084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7" descr="Na325mm_1e-15_axial"/>
          <p:cNvPicPr>
            <a:picLocks noChangeAspect="1" noChangeArrowheads="1"/>
          </p:cNvPicPr>
          <p:nvPr/>
        </p:nvPicPr>
        <p:blipFill>
          <a:blip r:embed="rId3">
            <a:lum bright="30000" contrast="30000"/>
            <a:extLst>
              <a:ext uri="{28A0092B-C50C-407E-A947-70E740481C1C}">
                <a14:useLocalDpi xmlns:a14="http://schemas.microsoft.com/office/drawing/2010/main" val="0"/>
              </a:ext>
            </a:extLst>
          </a:blip>
          <a:srcRect/>
          <a:stretch>
            <a:fillRect/>
          </a:stretch>
        </p:blipFill>
        <p:spPr bwMode="auto">
          <a:xfrm>
            <a:off x="441649" y="3810000"/>
            <a:ext cx="8763000"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19"/>
          <p:cNvSpPr txBox="1">
            <a:spLocks noChangeArrowheads="1"/>
          </p:cNvSpPr>
          <p:nvPr/>
        </p:nvSpPr>
        <p:spPr bwMode="auto">
          <a:xfrm>
            <a:off x="213049" y="5943600"/>
            <a:ext cx="845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1400">
                <a:latin typeface="Arial Narrow" pitchFamily="34" charset="0"/>
                <a:ea typeface="MS PGothic" pitchFamily="34" charset="-128"/>
              </a:rPr>
              <a:t>Courtesy of Keith Thulborn and Ian Atkinson, Center for MR Research, University of Illinois at Chicago</a:t>
            </a:r>
          </a:p>
        </p:txBody>
      </p:sp>
      <p:sp>
        <p:nvSpPr>
          <p:cNvPr id="2" name="Title 1"/>
          <p:cNvSpPr>
            <a:spLocks noGrp="1"/>
          </p:cNvSpPr>
          <p:nvPr>
            <p:ph type="title"/>
          </p:nvPr>
        </p:nvSpPr>
        <p:spPr/>
        <p:txBody>
          <a:bodyPr/>
          <a:lstStyle/>
          <a:p>
            <a:r>
              <a:rPr lang="en-US" dirty="0" smtClean="0"/>
              <a:t>Non-Cartesian Scan </a:t>
            </a:r>
            <a:endParaRPr lang="en-US" dirty="0"/>
          </a:p>
        </p:txBody>
      </p:sp>
      <p:sp>
        <p:nvSpPr>
          <p:cNvPr id="3" name="Text Placeholder 2"/>
          <p:cNvSpPr>
            <a:spLocks noGrp="1"/>
          </p:cNvSpPr>
          <p:nvPr>
            <p:ph type="body" sz="half" idx="1"/>
          </p:nvPr>
        </p:nvSpPr>
        <p:spPr/>
        <p:txBody>
          <a:bodyPr/>
          <a:lstStyle/>
          <a:p>
            <a:endParaRPr lang="en-US" dirty="0"/>
          </a:p>
        </p:txBody>
      </p:sp>
      <p:sp>
        <p:nvSpPr>
          <p:cNvPr id="4" name="Content Placeholder 3"/>
          <p:cNvSpPr>
            <a:spLocks noGrp="1"/>
          </p:cNvSpPr>
          <p:nvPr>
            <p:ph sz="half" idx="2"/>
          </p:nvPr>
        </p:nvSpPr>
        <p:spPr/>
        <p:txBody>
          <a:bodyPr/>
          <a:lstStyle/>
          <a:p>
            <a:endParaRPr lang="en-US"/>
          </a:p>
        </p:txBody>
      </p:sp>
      <p:sp>
        <p:nvSpPr>
          <p:cNvPr id="5" name="TextBox 4"/>
          <p:cNvSpPr txBox="1"/>
          <p:nvPr/>
        </p:nvSpPr>
        <p:spPr>
          <a:xfrm>
            <a:off x="3124200" y="838200"/>
            <a:ext cx="510076" cy="461665"/>
          </a:xfrm>
          <a:prstGeom prst="rect">
            <a:avLst/>
          </a:prstGeom>
          <a:noFill/>
        </p:spPr>
        <p:txBody>
          <a:bodyPr wrap="none" rtlCol="0">
            <a:spAutoFit/>
          </a:bodyPr>
          <a:lstStyle/>
          <a:p>
            <a:r>
              <a:rPr lang="en-US" dirty="0" smtClean="0"/>
              <a:t>So</a:t>
            </a:r>
            <a:endParaRPr lang="en-US" dirty="0"/>
          </a:p>
        </p:txBody>
      </p:sp>
    </p:spTree>
    <p:extLst>
      <p:ext uri="{BB962C8B-B14F-4D97-AF65-F5344CB8AC3E}">
        <p14:creationId xmlns:p14="http://schemas.microsoft.com/office/powerpoint/2010/main" val="798516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2209800" y="1981200"/>
            <a:ext cx="3657600" cy="457200"/>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2400" b="1">
                <a:solidFill>
                  <a:schemeClr val="bg1"/>
                </a:solidFill>
                <a:latin typeface="Arial Narrow" pitchFamily="34" charset="0"/>
              </a:rPr>
              <a:t>Compute F</a:t>
            </a:r>
            <a:r>
              <a:rPr lang="en-US" sz="2400" b="1" baseline="45000">
                <a:solidFill>
                  <a:schemeClr val="bg1"/>
                </a:solidFill>
                <a:latin typeface="Arial Narrow" pitchFamily="34" charset="0"/>
              </a:rPr>
              <a:t>H</a:t>
            </a:r>
            <a:r>
              <a:rPr lang="en-US" sz="2400" b="1">
                <a:solidFill>
                  <a:schemeClr val="bg1"/>
                </a:solidFill>
                <a:latin typeface="Arial Narrow" pitchFamily="34" charset="0"/>
              </a:rPr>
              <a:t>F + </a:t>
            </a:r>
            <a:r>
              <a:rPr lang="el-GR" sz="2400" b="1">
                <a:solidFill>
                  <a:schemeClr val="bg1"/>
                </a:solidFill>
                <a:latin typeface="Arial Narrow" pitchFamily="34" charset="0"/>
              </a:rPr>
              <a:t>λ</a:t>
            </a:r>
            <a:r>
              <a:rPr lang="en-US" sz="2400" b="1">
                <a:solidFill>
                  <a:schemeClr val="bg1"/>
                </a:solidFill>
                <a:latin typeface="Arial Narrow" pitchFamily="34" charset="0"/>
              </a:rPr>
              <a:t>W</a:t>
            </a:r>
            <a:r>
              <a:rPr lang="en-US" sz="2400" b="1" baseline="30000">
                <a:solidFill>
                  <a:schemeClr val="bg1"/>
                </a:solidFill>
                <a:latin typeface="Arial Narrow" pitchFamily="34" charset="0"/>
              </a:rPr>
              <a:t>H</a:t>
            </a:r>
            <a:r>
              <a:rPr lang="en-US" sz="2400" b="1">
                <a:solidFill>
                  <a:schemeClr val="bg1"/>
                </a:solidFill>
                <a:latin typeface="Arial Narrow" pitchFamily="34" charset="0"/>
              </a:rPr>
              <a:t>W</a:t>
            </a:r>
            <a:endParaRPr lang="el-GR" sz="2400" b="1">
              <a:solidFill>
                <a:schemeClr val="bg1"/>
              </a:solidFill>
              <a:latin typeface="Arial Narrow" pitchFamily="34" charset="0"/>
            </a:endParaRPr>
          </a:p>
        </p:txBody>
      </p:sp>
      <p:sp>
        <p:nvSpPr>
          <p:cNvPr id="4099" name="Text Box 5"/>
          <p:cNvSpPr txBox="1">
            <a:spLocks noChangeArrowheads="1"/>
          </p:cNvSpPr>
          <p:nvPr/>
        </p:nvSpPr>
        <p:spPr bwMode="auto">
          <a:xfrm>
            <a:off x="914400" y="2743200"/>
            <a:ext cx="1905000" cy="457200"/>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2400" b="1">
                <a:solidFill>
                  <a:schemeClr val="bg1"/>
                </a:solidFill>
                <a:latin typeface="Arial Narrow" pitchFamily="34" charset="0"/>
              </a:rPr>
              <a:t>Acquire Data</a:t>
            </a:r>
          </a:p>
        </p:txBody>
      </p:sp>
      <p:sp>
        <p:nvSpPr>
          <p:cNvPr id="4100" name="Text Box 6"/>
          <p:cNvSpPr txBox="1">
            <a:spLocks noChangeArrowheads="1"/>
          </p:cNvSpPr>
          <p:nvPr/>
        </p:nvSpPr>
        <p:spPr bwMode="auto">
          <a:xfrm>
            <a:off x="914400" y="3810000"/>
            <a:ext cx="1905000" cy="457200"/>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2400" b="1">
                <a:solidFill>
                  <a:schemeClr val="bg1"/>
                </a:solidFill>
                <a:latin typeface="Arial Narrow" pitchFamily="34" charset="0"/>
              </a:rPr>
              <a:t>Compute F</a:t>
            </a:r>
            <a:r>
              <a:rPr lang="en-US" sz="2400" b="1" baseline="45000">
                <a:solidFill>
                  <a:schemeClr val="bg1"/>
                </a:solidFill>
                <a:latin typeface="Arial Narrow" pitchFamily="34" charset="0"/>
              </a:rPr>
              <a:t>H</a:t>
            </a:r>
            <a:r>
              <a:rPr lang="en-US" sz="2400" b="1">
                <a:solidFill>
                  <a:schemeClr val="bg1"/>
                </a:solidFill>
                <a:latin typeface="Arial Narrow" pitchFamily="34" charset="0"/>
              </a:rPr>
              <a:t>D</a:t>
            </a:r>
          </a:p>
        </p:txBody>
      </p:sp>
      <p:sp>
        <p:nvSpPr>
          <p:cNvPr id="4101" name="Text Box 7"/>
          <p:cNvSpPr txBox="1">
            <a:spLocks noChangeArrowheads="1"/>
          </p:cNvSpPr>
          <p:nvPr/>
        </p:nvSpPr>
        <p:spPr bwMode="auto">
          <a:xfrm>
            <a:off x="1752600" y="5029200"/>
            <a:ext cx="1905000" cy="457200"/>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2400" b="1">
                <a:solidFill>
                  <a:schemeClr val="bg1"/>
                </a:solidFill>
                <a:latin typeface="Arial Narrow" pitchFamily="34" charset="0"/>
              </a:rPr>
              <a:t>Find ρ</a:t>
            </a:r>
          </a:p>
        </p:txBody>
      </p:sp>
      <p:cxnSp>
        <p:nvCxnSpPr>
          <p:cNvPr id="4102" name="AutoShape 8"/>
          <p:cNvCxnSpPr>
            <a:cxnSpLocks noChangeShapeType="1"/>
            <a:stCxn id="4099" idx="2"/>
            <a:endCxn id="4100" idx="0"/>
          </p:cNvCxnSpPr>
          <p:nvPr/>
        </p:nvCxnSpPr>
        <p:spPr bwMode="auto">
          <a:xfrm>
            <a:off x="1866900" y="3200400"/>
            <a:ext cx="0" cy="609600"/>
          </a:xfrm>
          <a:prstGeom prst="straightConnector1">
            <a:avLst/>
          </a:prstGeom>
          <a:noFill/>
          <a:ln w="69850">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3" name="AutoShape 9"/>
          <p:cNvCxnSpPr>
            <a:cxnSpLocks noChangeShapeType="1"/>
          </p:cNvCxnSpPr>
          <p:nvPr/>
        </p:nvCxnSpPr>
        <p:spPr bwMode="auto">
          <a:xfrm>
            <a:off x="3352800" y="2438400"/>
            <a:ext cx="0" cy="2590800"/>
          </a:xfrm>
          <a:prstGeom prst="straightConnector1">
            <a:avLst/>
          </a:prstGeom>
          <a:noFill/>
          <a:ln w="69850">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4" name="AutoShape 10"/>
          <p:cNvCxnSpPr>
            <a:cxnSpLocks noChangeShapeType="1"/>
            <a:stCxn id="4100" idx="2"/>
            <a:endCxn id="4101" idx="0"/>
          </p:cNvCxnSpPr>
          <p:nvPr/>
        </p:nvCxnSpPr>
        <p:spPr bwMode="auto">
          <a:xfrm>
            <a:off x="1866900" y="4267200"/>
            <a:ext cx="838200" cy="762000"/>
          </a:xfrm>
          <a:prstGeom prst="straightConnector1">
            <a:avLst/>
          </a:prstGeom>
          <a:noFill/>
          <a:ln w="69850">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5" name="AutoShape 11"/>
          <p:cNvCxnSpPr>
            <a:cxnSpLocks noChangeShapeType="1"/>
            <a:stCxn id="4101" idx="2"/>
            <a:endCxn id="4108" idx="0"/>
          </p:cNvCxnSpPr>
          <p:nvPr/>
        </p:nvCxnSpPr>
        <p:spPr bwMode="auto">
          <a:xfrm rot="16200000" flipV="1">
            <a:off x="2152650" y="4933950"/>
            <a:ext cx="457200" cy="647700"/>
          </a:xfrm>
          <a:prstGeom prst="curvedConnector5">
            <a:avLst>
              <a:gd name="adj1" fmla="val -93056"/>
              <a:gd name="adj2" fmla="val 263968"/>
              <a:gd name="adj3" fmla="val 231597"/>
            </a:avLst>
          </a:prstGeom>
          <a:noFill/>
          <a:ln w="69850">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06" name="Rectangle 12"/>
          <p:cNvSpPr>
            <a:spLocks noChangeArrowheads="1"/>
          </p:cNvSpPr>
          <p:nvPr/>
        </p:nvSpPr>
        <p:spPr bwMode="auto">
          <a:xfrm>
            <a:off x="2971800" y="5029200"/>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7" name="Rectangle 13"/>
          <p:cNvSpPr>
            <a:spLocks noChangeArrowheads="1"/>
          </p:cNvSpPr>
          <p:nvPr/>
        </p:nvSpPr>
        <p:spPr bwMode="auto">
          <a:xfrm>
            <a:off x="2362200" y="5029200"/>
            <a:ext cx="609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8" name="Rectangle 14"/>
          <p:cNvSpPr>
            <a:spLocks noChangeArrowheads="1"/>
          </p:cNvSpPr>
          <p:nvPr/>
        </p:nvSpPr>
        <p:spPr bwMode="auto">
          <a:xfrm>
            <a:off x="1752600" y="5029200"/>
            <a:ext cx="609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4110" name="Object 4"/>
          <p:cNvGraphicFramePr>
            <a:graphicFrameLocks noChangeAspect="1"/>
          </p:cNvGraphicFramePr>
          <p:nvPr>
            <p:extLst>
              <p:ext uri="{D42A27DB-BD31-4B8C-83A1-F6EECF244321}">
                <p14:modId xmlns:p14="http://schemas.microsoft.com/office/powerpoint/2010/main" val="2332333216"/>
              </p:ext>
            </p:extLst>
          </p:nvPr>
        </p:nvGraphicFramePr>
        <p:xfrm>
          <a:off x="3387725" y="3657600"/>
          <a:ext cx="5357813" cy="754063"/>
        </p:xfrm>
        <a:graphic>
          <a:graphicData uri="http://schemas.openxmlformats.org/presentationml/2006/ole">
            <mc:AlternateContent xmlns:mc="http://schemas.openxmlformats.org/markup-compatibility/2006">
              <mc:Choice xmlns:v="urn:schemas-microsoft-com:vml" Requires="v">
                <p:oleObj spid="_x0000_s1030" name="Equation" r:id="rId4" imgW="1625600" imgH="228600" progId="Equation.3">
                  <p:embed/>
                </p:oleObj>
              </mc:Choice>
              <mc:Fallback>
                <p:oleObj name="Equation" r:id="rId4" imgW="16256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87725" y="3657600"/>
                        <a:ext cx="5357813" cy="754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itle 1"/>
          <p:cNvSpPr>
            <a:spLocks noGrp="1"/>
          </p:cNvSpPr>
          <p:nvPr>
            <p:ph type="title"/>
          </p:nvPr>
        </p:nvSpPr>
        <p:spPr/>
        <p:txBody>
          <a:bodyPr/>
          <a:lstStyle/>
          <a:p>
            <a:r>
              <a:rPr lang="en-US" dirty="0" smtClean="0"/>
              <a:t>An Iterative Solver Based </a:t>
            </a:r>
            <a:r>
              <a:rPr lang="en-US" dirty="0" err="1" smtClean="0"/>
              <a:t>Apparch</a:t>
            </a:r>
            <a:r>
              <a:rPr lang="en-US" dirty="0" smtClean="0"/>
              <a:t> to Image Reconstruction</a:t>
            </a:r>
            <a:endParaRPr lang="en-US" dirty="0"/>
          </a:p>
        </p:txBody>
      </p:sp>
    </p:spTree>
    <p:extLst>
      <p:ext uri="{BB962C8B-B14F-4D97-AF65-F5344CB8AC3E}">
        <p14:creationId xmlns:p14="http://schemas.microsoft.com/office/powerpoint/2010/main" val="1754380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76200" y="838200"/>
            <a:ext cx="4572000" cy="461664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800" b="1" dirty="0">
                <a:latin typeface="Courier New" pitchFamily="49" charset="0"/>
              </a:rPr>
              <a:t>for (m = 0; m &lt; M; m++) {</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phiMag</a:t>
            </a:r>
            <a:r>
              <a:rPr lang="en-US" sz="1800" b="1" dirty="0">
                <a:latin typeface="Courier New" pitchFamily="49" charset="0"/>
              </a:rPr>
              <a:t>[m] = </a:t>
            </a:r>
            <a:r>
              <a:rPr lang="en-US" sz="1800" b="1" dirty="0" err="1">
                <a:latin typeface="Courier New" pitchFamily="49" charset="0"/>
              </a:rPr>
              <a:t>rPhi</a:t>
            </a:r>
            <a:r>
              <a:rPr lang="en-US" sz="1800" b="1" dirty="0">
                <a:latin typeface="Courier New" pitchFamily="49" charset="0"/>
              </a:rPr>
              <a:t>[m]*</a:t>
            </a:r>
            <a:r>
              <a:rPr lang="en-US" sz="1800" b="1" dirty="0" err="1">
                <a:latin typeface="Courier New" pitchFamily="49" charset="0"/>
              </a:rPr>
              <a:t>rPhi</a:t>
            </a:r>
            <a:r>
              <a:rPr lang="en-US" sz="1800" b="1" dirty="0">
                <a:latin typeface="Courier New" pitchFamily="49" charset="0"/>
              </a:rPr>
              <a:t>[m] +</a:t>
            </a:r>
          </a:p>
          <a:p>
            <a:pPr eaLnBrk="1" hangingPunct="1"/>
            <a:r>
              <a:rPr lang="en-US" sz="1800" b="1" dirty="0">
                <a:latin typeface="Courier New" pitchFamily="49" charset="0"/>
              </a:rPr>
              <a:t>              </a:t>
            </a:r>
            <a:r>
              <a:rPr lang="en-US" sz="1800" b="1" dirty="0" err="1">
                <a:latin typeface="Courier New" pitchFamily="49" charset="0"/>
              </a:rPr>
              <a:t>iPhi</a:t>
            </a:r>
            <a:r>
              <a:rPr lang="en-US" sz="1800" b="1" dirty="0">
                <a:latin typeface="Courier New" pitchFamily="49" charset="0"/>
              </a:rPr>
              <a:t>[m]*</a:t>
            </a:r>
            <a:r>
              <a:rPr lang="en-US" sz="1800" b="1" dirty="0" err="1">
                <a:latin typeface="Courier New" pitchFamily="49" charset="0"/>
              </a:rPr>
              <a:t>iPhi</a:t>
            </a:r>
            <a:r>
              <a:rPr lang="en-US" sz="1800" b="1" dirty="0">
                <a:latin typeface="Courier New" pitchFamily="49" charset="0"/>
              </a:rPr>
              <a:t>[m];</a:t>
            </a:r>
          </a:p>
          <a:p>
            <a:pPr eaLnBrk="1" hangingPunct="1"/>
            <a:endParaRPr lang="en-US" sz="1800" b="1" dirty="0">
              <a:latin typeface="Courier New" pitchFamily="49" charset="0"/>
            </a:endParaRPr>
          </a:p>
          <a:p>
            <a:pPr eaLnBrk="1" hangingPunct="1"/>
            <a:r>
              <a:rPr lang="en-US" sz="1800" b="1" dirty="0">
                <a:latin typeface="Courier New" pitchFamily="49" charset="0"/>
              </a:rPr>
              <a:t>  for (n = 0; n &lt; N; n++) {</a:t>
            </a:r>
          </a:p>
          <a:p>
            <a:pPr eaLnBrk="1" hangingPunct="1"/>
            <a:r>
              <a:rPr lang="en-US" sz="1800" b="1" dirty="0">
                <a:latin typeface="Courier New" pitchFamily="49" charset="0"/>
              </a:rPr>
              <a:t>    </a:t>
            </a:r>
            <a:r>
              <a:rPr lang="en-US" sz="1800" b="1" dirty="0" err="1">
                <a:latin typeface="Courier New" pitchFamily="49" charset="0"/>
              </a:rPr>
              <a:t>expQ</a:t>
            </a:r>
            <a:r>
              <a:rPr lang="en-US" sz="1800" b="1" dirty="0">
                <a:latin typeface="Courier New" pitchFamily="49" charset="0"/>
              </a:rPr>
              <a:t> = 2*PI*(</a:t>
            </a:r>
            <a:r>
              <a:rPr lang="en-US" sz="1800" b="1" dirty="0" err="1">
                <a:latin typeface="Courier New" pitchFamily="49" charset="0"/>
              </a:rPr>
              <a:t>kx</a:t>
            </a:r>
            <a:r>
              <a:rPr lang="en-US" sz="1800" b="1" dirty="0">
                <a:latin typeface="Courier New" pitchFamily="49" charset="0"/>
              </a:rPr>
              <a:t>[m]*x[n] +</a:t>
            </a:r>
          </a:p>
          <a:p>
            <a:pPr eaLnBrk="1" hangingPunct="1"/>
            <a:r>
              <a:rPr lang="en-US" sz="1800" b="1" dirty="0">
                <a:latin typeface="Courier New" pitchFamily="49" charset="0"/>
              </a:rPr>
              <a:t>                 </a:t>
            </a:r>
            <a:r>
              <a:rPr lang="en-US" sz="1800" b="1" dirty="0" err="1">
                <a:latin typeface="Courier New" pitchFamily="49" charset="0"/>
              </a:rPr>
              <a:t>ky</a:t>
            </a:r>
            <a:r>
              <a:rPr lang="en-US" sz="1800" b="1" dirty="0">
                <a:latin typeface="Courier New" pitchFamily="49" charset="0"/>
              </a:rPr>
              <a:t>[m]*y[n] +</a:t>
            </a:r>
          </a:p>
          <a:p>
            <a:pPr eaLnBrk="1" hangingPunct="1"/>
            <a:r>
              <a:rPr lang="en-US" sz="1800" b="1" dirty="0">
                <a:latin typeface="Courier New" pitchFamily="49" charset="0"/>
              </a:rPr>
              <a:t>                 </a:t>
            </a:r>
            <a:r>
              <a:rPr lang="en-US" sz="1800" b="1" dirty="0" err="1">
                <a:latin typeface="Courier New" pitchFamily="49" charset="0"/>
              </a:rPr>
              <a:t>kz</a:t>
            </a:r>
            <a:r>
              <a:rPr lang="en-US" sz="1800" b="1" dirty="0">
                <a:latin typeface="Courier New" pitchFamily="49" charset="0"/>
              </a:rPr>
              <a:t>[m]*z[n]);</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rQ</a:t>
            </a:r>
            <a:r>
              <a:rPr lang="en-US" sz="1800" b="1" dirty="0">
                <a:latin typeface="Courier New" pitchFamily="49" charset="0"/>
              </a:rPr>
              <a:t>[n] +=</a:t>
            </a:r>
            <a:r>
              <a:rPr lang="en-US" sz="1800" b="1" dirty="0" err="1">
                <a:latin typeface="Courier New" pitchFamily="49" charset="0"/>
              </a:rPr>
              <a:t>phiMag</a:t>
            </a:r>
            <a:r>
              <a:rPr lang="en-US" sz="1800" b="1" dirty="0">
                <a:latin typeface="Courier New" pitchFamily="49" charset="0"/>
              </a:rPr>
              <a:t>[m]*</a:t>
            </a:r>
            <a:r>
              <a:rPr lang="en-US" sz="1800" b="1" dirty="0" err="1">
                <a:latin typeface="Courier New" pitchFamily="49" charset="0"/>
              </a:rPr>
              <a:t>cos</a:t>
            </a:r>
            <a:r>
              <a:rPr lang="en-US" sz="1800" b="1" dirty="0">
                <a:latin typeface="Courier New" pitchFamily="49" charset="0"/>
              </a:rPr>
              <a:t>(</a:t>
            </a:r>
            <a:r>
              <a:rPr lang="en-US" sz="1800" b="1" dirty="0" err="1">
                <a:latin typeface="Courier New" pitchFamily="49" charset="0"/>
              </a:rPr>
              <a:t>expQ</a:t>
            </a:r>
            <a:r>
              <a:rPr lang="en-US" sz="1800" b="1" dirty="0">
                <a:latin typeface="Courier New" pitchFamily="49" charset="0"/>
              </a:rPr>
              <a:t>);</a:t>
            </a:r>
          </a:p>
          <a:p>
            <a:pPr eaLnBrk="1" hangingPunct="1"/>
            <a:r>
              <a:rPr lang="en-US" sz="1800" b="1" dirty="0">
                <a:latin typeface="Courier New" pitchFamily="49" charset="0"/>
              </a:rPr>
              <a:t>    </a:t>
            </a:r>
            <a:r>
              <a:rPr lang="en-US" sz="1800" b="1" dirty="0" err="1">
                <a:latin typeface="Courier New" pitchFamily="49" charset="0"/>
              </a:rPr>
              <a:t>iQ</a:t>
            </a:r>
            <a:r>
              <a:rPr lang="en-US" sz="1800" b="1" dirty="0">
                <a:latin typeface="Courier New" pitchFamily="49" charset="0"/>
              </a:rPr>
              <a:t>[n] +=</a:t>
            </a:r>
            <a:r>
              <a:rPr lang="en-US" sz="1800" b="1" dirty="0" err="1">
                <a:latin typeface="Courier New" pitchFamily="49" charset="0"/>
              </a:rPr>
              <a:t>phiMag</a:t>
            </a:r>
            <a:r>
              <a:rPr lang="en-US" sz="1800" b="1" dirty="0">
                <a:latin typeface="Courier New" pitchFamily="49" charset="0"/>
              </a:rPr>
              <a:t>[m]*sin(</a:t>
            </a:r>
            <a:r>
              <a:rPr lang="en-US" sz="1800" b="1" dirty="0" err="1">
                <a:latin typeface="Courier New" pitchFamily="49" charset="0"/>
              </a:rPr>
              <a:t>expQ</a:t>
            </a:r>
            <a:r>
              <a:rPr lang="en-US" sz="1800" b="1" dirty="0">
                <a:latin typeface="Courier New" pitchFamily="49" charset="0"/>
              </a:rPr>
              <a:t>);</a:t>
            </a:r>
          </a:p>
          <a:p>
            <a:pPr eaLnBrk="1" hangingPunct="1"/>
            <a:r>
              <a:rPr lang="en-US" sz="1800" b="1" dirty="0">
                <a:latin typeface="Courier New" pitchFamily="49" charset="0"/>
              </a:rPr>
              <a:t>  }</a:t>
            </a:r>
          </a:p>
          <a:p>
            <a:pPr eaLnBrk="1" hangingPunct="1"/>
            <a:r>
              <a:rPr lang="en-US" sz="1800" b="1" dirty="0">
                <a:latin typeface="Courier New" pitchFamily="49" charset="0"/>
              </a:rPr>
              <a:t>}</a:t>
            </a:r>
          </a:p>
          <a:p>
            <a:pPr algn="ctr" eaLnBrk="1" hangingPunct="1"/>
            <a:r>
              <a:rPr lang="en-US" sz="1800" b="1" dirty="0">
                <a:latin typeface="Courier New" pitchFamily="49" charset="0"/>
              </a:rPr>
              <a:t>(a) Q computation</a:t>
            </a:r>
          </a:p>
          <a:p>
            <a:pPr eaLnBrk="1" hangingPunct="1"/>
            <a:endParaRPr lang="en-US" b="1" dirty="0">
              <a:latin typeface="Courier New" pitchFamily="49" charset="0"/>
            </a:endParaRPr>
          </a:p>
        </p:txBody>
      </p:sp>
      <p:sp>
        <p:nvSpPr>
          <p:cNvPr id="5123" name="Text Box 5"/>
          <p:cNvSpPr txBox="1">
            <a:spLocks noChangeArrowheads="1"/>
          </p:cNvSpPr>
          <p:nvPr/>
        </p:nvSpPr>
        <p:spPr bwMode="auto">
          <a:xfrm>
            <a:off x="4648200" y="838200"/>
            <a:ext cx="4572000" cy="58689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800" b="1" dirty="0">
                <a:latin typeface="Courier New" pitchFamily="49" charset="0"/>
              </a:rPr>
              <a:t>for (m = 0; m &lt; M; m++) {</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rMu</a:t>
            </a:r>
            <a:r>
              <a:rPr lang="en-US" sz="1800" b="1" dirty="0">
                <a:latin typeface="Courier New" pitchFamily="49" charset="0"/>
              </a:rPr>
              <a:t>[m] = </a:t>
            </a:r>
            <a:r>
              <a:rPr lang="en-US" sz="1800" b="1" dirty="0" err="1">
                <a:latin typeface="Courier New" pitchFamily="49" charset="0"/>
              </a:rPr>
              <a:t>rPhi</a:t>
            </a:r>
            <a:r>
              <a:rPr lang="en-US" sz="1800" b="1" dirty="0">
                <a:latin typeface="Courier New" pitchFamily="49" charset="0"/>
              </a:rPr>
              <a:t>[m]*</a:t>
            </a:r>
            <a:r>
              <a:rPr lang="en-US" sz="1800" b="1" dirty="0" err="1">
                <a:latin typeface="Courier New" pitchFamily="49" charset="0"/>
              </a:rPr>
              <a:t>rD</a:t>
            </a:r>
            <a:r>
              <a:rPr lang="en-US" sz="1800" b="1" dirty="0">
                <a:latin typeface="Courier New" pitchFamily="49" charset="0"/>
              </a:rPr>
              <a:t>[m] +</a:t>
            </a:r>
          </a:p>
          <a:p>
            <a:pPr eaLnBrk="1" hangingPunct="1"/>
            <a:r>
              <a:rPr lang="en-US" sz="1800" b="1" dirty="0">
                <a:latin typeface="Courier New" pitchFamily="49" charset="0"/>
              </a:rPr>
              <a:t>           </a:t>
            </a:r>
            <a:r>
              <a:rPr lang="en-US" sz="1800" b="1" dirty="0" err="1">
                <a:latin typeface="Courier New" pitchFamily="49" charset="0"/>
              </a:rPr>
              <a:t>iPhi</a:t>
            </a:r>
            <a:r>
              <a:rPr lang="en-US" sz="1800" b="1" dirty="0">
                <a:latin typeface="Courier New" pitchFamily="49" charset="0"/>
              </a:rPr>
              <a:t>[m]*</a:t>
            </a:r>
            <a:r>
              <a:rPr lang="en-US" sz="1800" b="1" dirty="0" err="1">
                <a:latin typeface="Courier New" pitchFamily="49" charset="0"/>
              </a:rPr>
              <a:t>iD</a:t>
            </a:r>
            <a:r>
              <a:rPr lang="en-US" sz="1800" b="1" dirty="0">
                <a:latin typeface="Courier New" pitchFamily="49" charset="0"/>
              </a:rPr>
              <a:t>[m];</a:t>
            </a:r>
          </a:p>
          <a:p>
            <a:pPr eaLnBrk="1" hangingPunct="1"/>
            <a:r>
              <a:rPr lang="en-US" sz="1800" b="1" dirty="0">
                <a:latin typeface="Courier New" pitchFamily="49" charset="0"/>
              </a:rPr>
              <a:t>  </a:t>
            </a:r>
            <a:r>
              <a:rPr lang="en-US" sz="1800" b="1" dirty="0" err="1">
                <a:latin typeface="Courier New" pitchFamily="49" charset="0"/>
              </a:rPr>
              <a:t>iMu</a:t>
            </a:r>
            <a:r>
              <a:rPr lang="en-US" sz="1800" b="1" dirty="0">
                <a:latin typeface="Courier New" pitchFamily="49" charset="0"/>
              </a:rPr>
              <a:t>[m] = </a:t>
            </a:r>
            <a:r>
              <a:rPr lang="en-US" sz="1800" b="1" dirty="0" err="1">
                <a:latin typeface="Courier New" pitchFamily="49" charset="0"/>
              </a:rPr>
              <a:t>rPhi</a:t>
            </a:r>
            <a:r>
              <a:rPr lang="en-US" sz="1800" b="1" dirty="0">
                <a:latin typeface="Courier New" pitchFamily="49" charset="0"/>
              </a:rPr>
              <a:t>[m]*</a:t>
            </a:r>
            <a:r>
              <a:rPr lang="en-US" sz="1800" b="1" dirty="0" err="1">
                <a:latin typeface="Courier New" pitchFamily="49" charset="0"/>
              </a:rPr>
              <a:t>iD</a:t>
            </a:r>
            <a:r>
              <a:rPr lang="en-US" sz="1800" b="1" dirty="0">
                <a:latin typeface="Courier New" pitchFamily="49" charset="0"/>
              </a:rPr>
              <a:t>[m] –</a:t>
            </a:r>
          </a:p>
          <a:p>
            <a:pPr eaLnBrk="1" hangingPunct="1"/>
            <a:r>
              <a:rPr lang="en-US" sz="1800" b="1" dirty="0">
                <a:latin typeface="Courier New" pitchFamily="49" charset="0"/>
              </a:rPr>
              <a:t>           </a:t>
            </a:r>
            <a:r>
              <a:rPr lang="en-US" sz="1800" b="1" dirty="0" err="1">
                <a:latin typeface="Courier New" pitchFamily="49" charset="0"/>
              </a:rPr>
              <a:t>iPhi</a:t>
            </a:r>
            <a:r>
              <a:rPr lang="en-US" sz="1800" b="1" dirty="0">
                <a:latin typeface="Courier New" pitchFamily="49" charset="0"/>
              </a:rPr>
              <a:t>[m]*</a:t>
            </a:r>
            <a:r>
              <a:rPr lang="en-US" sz="1800" b="1" dirty="0" err="1">
                <a:latin typeface="Courier New" pitchFamily="49" charset="0"/>
              </a:rPr>
              <a:t>rD</a:t>
            </a:r>
            <a:r>
              <a:rPr lang="en-US" sz="1800" b="1" dirty="0">
                <a:latin typeface="Courier New" pitchFamily="49" charset="0"/>
              </a:rPr>
              <a:t>[m];</a:t>
            </a:r>
          </a:p>
          <a:p>
            <a:pPr eaLnBrk="1" hangingPunct="1"/>
            <a:endParaRPr lang="en-US" sz="1800" b="1" dirty="0">
              <a:latin typeface="Courier New" pitchFamily="49" charset="0"/>
            </a:endParaRPr>
          </a:p>
          <a:p>
            <a:pPr eaLnBrk="1" hangingPunct="1"/>
            <a:r>
              <a:rPr lang="en-US" sz="1800" b="1" dirty="0">
                <a:latin typeface="Courier New" pitchFamily="49" charset="0"/>
              </a:rPr>
              <a:t>  for (n = 0; n &lt; N; n++) {</a:t>
            </a:r>
          </a:p>
          <a:p>
            <a:pPr eaLnBrk="1" hangingPunct="1"/>
            <a:r>
              <a:rPr lang="en-US" sz="1800" b="1" dirty="0">
                <a:latin typeface="Courier New" pitchFamily="49" charset="0"/>
              </a:rPr>
              <a:t>    </a:t>
            </a:r>
            <a:r>
              <a:rPr lang="en-US" sz="1800" b="1" dirty="0" err="1">
                <a:latin typeface="Courier New" pitchFamily="49" charset="0"/>
              </a:rPr>
              <a:t>expFhD</a:t>
            </a:r>
            <a:r>
              <a:rPr lang="en-US" sz="1800" b="1" dirty="0">
                <a:latin typeface="Courier New" pitchFamily="49" charset="0"/>
              </a:rPr>
              <a:t> = 2*PI*(</a:t>
            </a:r>
            <a:r>
              <a:rPr lang="en-US" sz="1800" b="1" dirty="0" err="1">
                <a:latin typeface="Courier New" pitchFamily="49" charset="0"/>
              </a:rPr>
              <a:t>kx</a:t>
            </a:r>
            <a:r>
              <a:rPr lang="en-US" sz="1800" b="1" dirty="0">
                <a:latin typeface="Courier New" pitchFamily="49" charset="0"/>
              </a:rPr>
              <a:t>[m]*x[n] +</a:t>
            </a:r>
          </a:p>
          <a:p>
            <a:pPr eaLnBrk="1" hangingPunct="1"/>
            <a:r>
              <a:rPr lang="en-US" sz="1800" b="1" dirty="0">
                <a:latin typeface="Courier New" pitchFamily="49" charset="0"/>
              </a:rPr>
              <a:t>                   </a:t>
            </a:r>
            <a:r>
              <a:rPr lang="en-US" sz="1800" b="1" dirty="0" err="1">
                <a:latin typeface="Courier New" pitchFamily="49" charset="0"/>
              </a:rPr>
              <a:t>ky</a:t>
            </a:r>
            <a:r>
              <a:rPr lang="en-US" sz="1800" b="1" dirty="0">
                <a:latin typeface="Courier New" pitchFamily="49" charset="0"/>
              </a:rPr>
              <a:t>[m]*y[n] +</a:t>
            </a:r>
          </a:p>
          <a:p>
            <a:pPr eaLnBrk="1" hangingPunct="1"/>
            <a:r>
              <a:rPr lang="en-US" sz="1800" b="1" dirty="0">
                <a:latin typeface="Courier New" pitchFamily="49" charset="0"/>
              </a:rPr>
              <a:t>                   </a:t>
            </a:r>
            <a:r>
              <a:rPr lang="en-US" sz="1800" b="1" dirty="0" err="1">
                <a:latin typeface="Courier New" pitchFamily="49" charset="0"/>
              </a:rPr>
              <a:t>kz</a:t>
            </a:r>
            <a:r>
              <a:rPr lang="en-US" sz="1800" b="1" dirty="0">
                <a:latin typeface="Courier New" pitchFamily="49" charset="0"/>
              </a:rPr>
              <a:t>[m]*z[n]);</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cos</a:t>
            </a:r>
            <a:r>
              <a:rPr lang="en-US" sz="1800" b="1" dirty="0">
                <a:latin typeface="Courier New" pitchFamily="49" charset="0"/>
              </a:rPr>
              <a:t>(</a:t>
            </a:r>
            <a:r>
              <a:rPr lang="en-US" sz="1800" b="1" dirty="0" err="1">
                <a:latin typeface="Courier New" pitchFamily="49" charset="0"/>
              </a:rPr>
              <a:t>expFhD</a:t>
            </a:r>
            <a:r>
              <a:rPr lang="en-US" sz="1800" b="1" dirty="0">
                <a:latin typeface="Courier New" pitchFamily="49" charset="0"/>
              </a:rPr>
              <a:t>);</a:t>
            </a:r>
          </a:p>
          <a:p>
            <a:pPr eaLnBrk="1" hangingPunct="1"/>
            <a:r>
              <a:rPr lang="en-US" sz="1800" b="1" dirty="0">
                <a:latin typeface="Courier New" pitchFamily="49" charset="0"/>
              </a:rPr>
              <a:t>    </a:t>
            </a:r>
            <a:r>
              <a:rPr lang="en-US" sz="1800" b="1" dirty="0" err="1">
                <a:latin typeface="Courier New" pitchFamily="49" charset="0"/>
              </a:rPr>
              <a:t>sArg</a:t>
            </a:r>
            <a:r>
              <a:rPr lang="en-US" sz="1800" b="1" dirty="0">
                <a:latin typeface="Courier New" pitchFamily="49" charset="0"/>
              </a:rPr>
              <a:t> = sin(</a:t>
            </a:r>
            <a:r>
              <a:rPr lang="en-US" sz="1800" b="1" dirty="0" err="1">
                <a:latin typeface="Courier New" pitchFamily="49" charset="0"/>
              </a:rPr>
              <a:t>expFhD</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rFhD</a:t>
            </a:r>
            <a:r>
              <a:rPr lang="en-US" sz="1800" b="1" dirty="0">
                <a:latin typeface="Courier New" pitchFamily="49" charset="0"/>
              </a:rPr>
              <a:t>[n] +=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a:t>
            </a:r>
          </a:p>
          <a:p>
            <a:pPr eaLnBrk="1" hangingPunct="1"/>
            <a:r>
              <a:rPr lang="en-US" sz="1800" b="1" dirty="0">
                <a:latin typeface="Courier New" pitchFamily="49" charset="0"/>
              </a:rPr>
              <a:t>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r>
              <a:rPr lang="en-US" sz="1800" b="1" dirty="0" err="1">
                <a:latin typeface="Courier New" pitchFamily="49" charset="0"/>
              </a:rPr>
              <a:t>iFhD</a:t>
            </a:r>
            <a:r>
              <a:rPr lang="en-US" sz="1800" b="1" dirty="0">
                <a:latin typeface="Courier New" pitchFamily="49" charset="0"/>
              </a:rPr>
              <a:t>[n] +=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a:t>
            </a:r>
          </a:p>
          <a:p>
            <a:pPr eaLnBrk="1" hangingPunct="1"/>
            <a:r>
              <a:rPr lang="en-US" sz="1800" b="1" dirty="0">
                <a:latin typeface="Courier New" pitchFamily="49" charset="0"/>
              </a:rPr>
              <a:t>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p>
          <a:p>
            <a:pPr eaLnBrk="1" hangingPunct="1"/>
            <a:r>
              <a:rPr lang="en-US" sz="1800" b="1" dirty="0">
                <a:latin typeface="Courier New" pitchFamily="49" charset="0"/>
              </a:rPr>
              <a:t>}	(b) </a:t>
            </a:r>
            <a:r>
              <a:rPr lang="en-US" sz="1800" b="1" dirty="0" smtClean="0">
                <a:latin typeface="Courier New" pitchFamily="49" charset="0"/>
              </a:rPr>
              <a:t>F</a:t>
            </a:r>
            <a:r>
              <a:rPr lang="en-US" sz="1800" b="1" baseline="30000" dirty="0" smtClean="0">
                <a:latin typeface="Courier New" pitchFamily="49" charset="0"/>
              </a:rPr>
              <a:t>H</a:t>
            </a:r>
            <a:r>
              <a:rPr lang="en-US" sz="1800" b="1" dirty="0" smtClean="0">
                <a:latin typeface="Courier New" pitchFamily="49" charset="0"/>
              </a:rPr>
              <a:t>D </a:t>
            </a:r>
            <a:r>
              <a:rPr lang="en-US" sz="1800" b="1" dirty="0">
                <a:latin typeface="Courier New" pitchFamily="49" charset="0"/>
              </a:rPr>
              <a:t>computation</a:t>
            </a:r>
          </a:p>
        </p:txBody>
      </p:sp>
      <p:sp>
        <p:nvSpPr>
          <p:cNvPr id="2" name="Title 1"/>
          <p:cNvSpPr>
            <a:spLocks noGrp="1"/>
          </p:cNvSpPr>
          <p:nvPr>
            <p:ph type="title"/>
          </p:nvPr>
        </p:nvSpPr>
        <p:spPr>
          <a:xfrm>
            <a:off x="686593" y="1"/>
            <a:ext cx="7923213" cy="762000"/>
          </a:xfrm>
        </p:spPr>
        <p:txBody>
          <a:bodyPr/>
          <a:lstStyle/>
          <a:p>
            <a:r>
              <a:rPr lang="en-US" dirty="0" smtClean="0"/>
              <a:t>Computation of Q and F</a:t>
            </a:r>
            <a:r>
              <a:rPr lang="en-US" baseline="30000" dirty="0" smtClean="0"/>
              <a:t>H</a:t>
            </a:r>
            <a:r>
              <a:rPr lang="en-US" dirty="0" smtClean="0"/>
              <a:t>D</a:t>
            </a:r>
            <a:endParaRPr lang="en-US" dirty="0"/>
          </a:p>
        </p:txBody>
      </p:sp>
    </p:spTree>
    <p:extLst>
      <p:ext uri="{BB962C8B-B14F-4D97-AF65-F5344CB8AC3E}">
        <p14:creationId xmlns:p14="http://schemas.microsoft.com/office/powerpoint/2010/main" val="1730549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304800" y="1447800"/>
            <a:ext cx="8915400" cy="4800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800" b="1" dirty="0">
                <a:latin typeface="Courier New" pitchFamily="49" charset="0"/>
              </a:rPr>
              <a:t>__global__ void </a:t>
            </a:r>
            <a:r>
              <a:rPr lang="en-US" sz="1800" b="1" dirty="0" err="1">
                <a:latin typeface="Courier New" pitchFamily="49" charset="0"/>
              </a:rPr>
              <a:t>cmpFhD</a:t>
            </a:r>
            <a:r>
              <a:rPr lang="en-US" sz="1800" b="1" dirty="0">
                <a:latin typeface="Courier New" pitchFamily="49" charset="0"/>
              </a:rPr>
              <a:t>(float* </a:t>
            </a:r>
            <a:r>
              <a:rPr lang="en-US" sz="1800" b="1" dirty="0" err="1">
                <a:latin typeface="Courier New" pitchFamily="49" charset="0"/>
              </a:rPr>
              <a:t>rPhi</a:t>
            </a:r>
            <a:r>
              <a:rPr lang="en-US" sz="1800" b="1" dirty="0">
                <a:latin typeface="Courier New" pitchFamily="49" charset="0"/>
              </a:rPr>
              <a:t>, </a:t>
            </a:r>
            <a:r>
              <a:rPr lang="en-US" sz="1800" b="1" dirty="0" err="1">
                <a:latin typeface="Courier New" pitchFamily="49" charset="0"/>
              </a:rPr>
              <a:t>iPhi</a:t>
            </a:r>
            <a:r>
              <a:rPr lang="en-US" sz="1800" b="1" dirty="0">
                <a:latin typeface="Courier New" pitchFamily="49" charset="0"/>
              </a:rPr>
              <a:t>, </a:t>
            </a:r>
            <a:r>
              <a:rPr lang="en-US" sz="1800" b="1" dirty="0" err="1">
                <a:latin typeface="Courier New" pitchFamily="49" charset="0"/>
              </a:rPr>
              <a:t>rD</a:t>
            </a:r>
            <a:r>
              <a:rPr lang="en-US" sz="1800" b="1" dirty="0">
                <a:latin typeface="Courier New" pitchFamily="49" charset="0"/>
              </a:rPr>
              <a:t>, </a:t>
            </a:r>
            <a:r>
              <a:rPr lang="en-US" sz="1800" b="1" dirty="0" err="1">
                <a:latin typeface="Courier New" pitchFamily="49" charset="0"/>
              </a:rPr>
              <a:t>iD</a:t>
            </a:r>
            <a:r>
              <a:rPr lang="en-US" sz="1800" b="1" dirty="0">
                <a:latin typeface="Courier New" pitchFamily="49" charset="0"/>
              </a:rPr>
              <a:t>,</a:t>
            </a:r>
          </a:p>
          <a:p>
            <a:pPr eaLnBrk="1" hangingPunct="1"/>
            <a:r>
              <a:rPr lang="en-US" sz="1800" b="1" dirty="0">
                <a:latin typeface="Courier New" pitchFamily="49" charset="0"/>
              </a:rPr>
              <a:t>	</a:t>
            </a:r>
            <a:r>
              <a:rPr lang="en-US" sz="1800" b="1" dirty="0" err="1">
                <a:latin typeface="Courier New" pitchFamily="49" charset="0"/>
              </a:rPr>
              <a:t>kx</a:t>
            </a:r>
            <a:r>
              <a:rPr lang="en-US" sz="1800" b="1" dirty="0">
                <a:latin typeface="Courier New" pitchFamily="49" charset="0"/>
              </a:rPr>
              <a:t>, </a:t>
            </a:r>
            <a:r>
              <a:rPr lang="en-US" sz="1800" b="1" dirty="0" err="1">
                <a:latin typeface="Courier New" pitchFamily="49" charset="0"/>
              </a:rPr>
              <a:t>ky</a:t>
            </a:r>
            <a:r>
              <a:rPr lang="en-US" sz="1800" b="1" dirty="0">
                <a:latin typeface="Courier New" pitchFamily="49" charset="0"/>
              </a:rPr>
              <a:t>, </a:t>
            </a:r>
            <a:r>
              <a:rPr lang="en-US" sz="1800" b="1" dirty="0" err="1">
                <a:latin typeface="Courier New" pitchFamily="49" charset="0"/>
              </a:rPr>
              <a:t>kz</a:t>
            </a:r>
            <a:r>
              <a:rPr lang="en-US" sz="1800" b="1" dirty="0">
                <a:latin typeface="Courier New" pitchFamily="49" charset="0"/>
              </a:rPr>
              <a:t>, x, y, z, </a:t>
            </a:r>
            <a:r>
              <a:rPr lang="en-US" sz="1800" b="1" dirty="0" err="1">
                <a:latin typeface="Courier New" pitchFamily="49" charset="0"/>
              </a:rPr>
              <a:t>rMu</a:t>
            </a:r>
            <a:r>
              <a:rPr lang="en-US" sz="1800" b="1" dirty="0">
                <a:latin typeface="Courier New" pitchFamily="49" charset="0"/>
              </a:rPr>
              <a:t>, </a:t>
            </a:r>
            <a:r>
              <a:rPr lang="en-US" sz="1800" b="1" dirty="0" err="1">
                <a:latin typeface="Courier New" pitchFamily="49" charset="0"/>
              </a:rPr>
              <a:t>iMu</a:t>
            </a:r>
            <a:r>
              <a:rPr lang="en-US" sz="1800" b="1" dirty="0">
                <a:latin typeface="Courier New" pitchFamily="49" charset="0"/>
              </a:rPr>
              <a:t>, </a:t>
            </a:r>
            <a:r>
              <a:rPr lang="en-US" sz="1800" b="1" dirty="0" err="1">
                <a:latin typeface="Courier New" pitchFamily="49" charset="0"/>
              </a:rPr>
              <a:t>rFhD</a:t>
            </a:r>
            <a:r>
              <a:rPr lang="en-US" sz="1800" b="1" dirty="0">
                <a:latin typeface="Courier New" pitchFamily="49" charset="0"/>
              </a:rPr>
              <a:t>, </a:t>
            </a:r>
            <a:r>
              <a:rPr lang="en-US" sz="1800" b="1" dirty="0" err="1">
                <a:latin typeface="Courier New" pitchFamily="49" charset="0"/>
              </a:rPr>
              <a:t>iFhD</a:t>
            </a:r>
            <a:r>
              <a:rPr lang="en-US" sz="1800" b="1" dirty="0">
                <a:latin typeface="Courier New" pitchFamily="49" charset="0"/>
              </a:rPr>
              <a:t>, </a:t>
            </a:r>
            <a:r>
              <a:rPr lang="en-US" sz="1800" b="1" dirty="0" err="1">
                <a:latin typeface="Courier New" pitchFamily="49" charset="0"/>
              </a:rPr>
              <a:t>int</a:t>
            </a:r>
            <a:r>
              <a:rPr lang="en-US" sz="1800" b="1" dirty="0">
                <a:latin typeface="Courier New" pitchFamily="49" charset="0"/>
              </a:rPr>
              <a:t> N) {</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int</a:t>
            </a:r>
            <a:r>
              <a:rPr lang="en-US" sz="1800" b="1" dirty="0">
                <a:latin typeface="Courier New" pitchFamily="49" charset="0"/>
              </a:rPr>
              <a:t> m = </a:t>
            </a:r>
            <a:r>
              <a:rPr lang="en-US" sz="1800" b="1" dirty="0" err="1">
                <a:latin typeface="Courier New" pitchFamily="49" charset="0"/>
              </a:rPr>
              <a:t>blockIdx.x</a:t>
            </a:r>
            <a:r>
              <a:rPr lang="en-US" sz="1800" b="1" dirty="0">
                <a:latin typeface="Courier New" pitchFamily="49" charset="0"/>
              </a:rPr>
              <a:t> * FHD_THREADS_PER_BLOCK + </a:t>
            </a:r>
            <a:r>
              <a:rPr lang="en-US" sz="1800" b="1" dirty="0" err="1">
                <a:latin typeface="Courier New" pitchFamily="49" charset="0"/>
              </a:rPr>
              <a:t>threadIdx.x</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rMu</a:t>
            </a:r>
            <a:r>
              <a:rPr lang="en-US" sz="1800" b="1" dirty="0">
                <a:latin typeface="Courier New" pitchFamily="49" charset="0"/>
              </a:rPr>
              <a:t>[m] = </a:t>
            </a:r>
            <a:r>
              <a:rPr lang="en-US" sz="1800" b="1" dirty="0" err="1">
                <a:latin typeface="Courier New" pitchFamily="49" charset="0"/>
              </a:rPr>
              <a:t>rPhi</a:t>
            </a:r>
            <a:r>
              <a:rPr lang="en-US" sz="1800" b="1" dirty="0">
                <a:latin typeface="Courier New" pitchFamily="49" charset="0"/>
              </a:rPr>
              <a:t>[m]*</a:t>
            </a:r>
            <a:r>
              <a:rPr lang="en-US" sz="1800" b="1" dirty="0" err="1">
                <a:latin typeface="Courier New" pitchFamily="49" charset="0"/>
              </a:rPr>
              <a:t>rD</a:t>
            </a:r>
            <a:r>
              <a:rPr lang="en-US" sz="1800" b="1" dirty="0">
                <a:latin typeface="Courier New" pitchFamily="49" charset="0"/>
              </a:rPr>
              <a:t>[m] + </a:t>
            </a:r>
            <a:r>
              <a:rPr lang="en-US" sz="1800" b="1" dirty="0" err="1">
                <a:latin typeface="Courier New" pitchFamily="49" charset="0"/>
              </a:rPr>
              <a:t>iPhi</a:t>
            </a:r>
            <a:r>
              <a:rPr lang="en-US" sz="1800" b="1" dirty="0">
                <a:latin typeface="Courier New" pitchFamily="49" charset="0"/>
              </a:rPr>
              <a:t>[m]*</a:t>
            </a:r>
            <a:r>
              <a:rPr lang="en-US" sz="1800" b="1" dirty="0" err="1">
                <a:latin typeface="Courier New" pitchFamily="49" charset="0"/>
              </a:rPr>
              <a:t>iD</a:t>
            </a:r>
            <a:r>
              <a:rPr lang="en-US" sz="1800" b="1" dirty="0">
                <a:latin typeface="Courier New" pitchFamily="49" charset="0"/>
              </a:rPr>
              <a:t>[m];</a:t>
            </a:r>
          </a:p>
          <a:p>
            <a:pPr eaLnBrk="1" hangingPunct="1"/>
            <a:r>
              <a:rPr lang="en-US" sz="1800" b="1" dirty="0">
                <a:latin typeface="Courier New" pitchFamily="49" charset="0"/>
              </a:rPr>
              <a:t>  </a:t>
            </a:r>
            <a:r>
              <a:rPr lang="en-US" sz="1800" b="1" dirty="0" err="1">
                <a:latin typeface="Courier New" pitchFamily="49" charset="0"/>
              </a:rPr>
              <a:t>iMu</a:t>
            </a:r>
            <a:r>
              <a:rPr lang="en-US" sz="1800" b="1" dirty="0">
                <a:latin typeface="Courier New" pitchFamily="49" charset="0"/>
              </a:rPr>
              <a:t>[m] = </a:t>
            </a:r>
            <a:r>
              <a:rPr lang="en-US" sz="1800" b="1" dirty="0" err="1">
                <a:latin typeface="Courier New" pitchFamily="49" charset="0"/>
              </a:rPr>
              <a:t>rPhi</a:t>
            </a:r>
            <a:r>
              <a:rPr lang="en-US" sz="1800" b="1" dirty="0">
                <a:latin typeface="Courier New" pitchFamily="49" charset="0"/>
              </a:rPr>
              <a:t>[m]*</a:t>
            </a:r>
            <a:r>
              <a:rPr lang="en-US" sz="1800" b="1" dirty="0" err="1">
                <a:latin typeface="Courier New" pitchFamily="49" charset="0"/>
              </a:rPr>
              <a:t>iD</a:t>
            </a:r>
            <a:r>
              <a:rPr lang="en-US" sz="1800" b="1" dirty="0">
                <a:latin typeface="Courier New" pitchFamily="49" charset="0"/>
              </a:rPr>
              <a:t>[m] – </a:t>
            </a:r>
            <a:r>
              <a:rPr lang="en-US" sz="1800" b="1" dirty="0" err="1">
                <a:latin typeface="Courier New" pitchFamily="49" charset="0"/>
              </a:rPr>
              <a:t>iPhi</a:t>
            </a:r>
            <a:r>
              <a:rPr lang="en-US" sz="1800" b="1" dirty="0">
                <a:latin typeface="Courier New" pitchFamily="49" charset="0"/>
              </a:rPr>
              <a:t>[m]*</a:t>
            </a:r>
            <a:r>
              <a:rPr lang="en-US" sz="1800" b="1" dirty="0" err="1">
                <a:latin typeface="Courier New" pitchFamily="49" charset="0"/>
              </a:rPr>
              <a:t>rD</a:t>
            </a:r>
            <a:r>
              <a:rPr lang="en-US" sz="1800" b="1" dirty="0">
                <a:latin typeface="Courier New" pitchFamily="49" charset="0"/>
              </a:rPr>
              <a:t>[m];</a:t>
            </a:r>
          </a:p>
          <a:p>
            <a:pPr eaLnBrk="1" hangingPunct="1"/>
            <a:endParaRPr lang="en-US" sz="1800" b="1" dirty="0">
              <a:latin typeface="Courier New" pitchFamily="49" charset="0"/>
            </a:endParaRPr>
          </a:p>
          <a:p>
            <a:pPr eaLnBrk="1" hangingPunct="1"/>
            <a:r>
              <a:rPr lang="en-US" sz="1800" b="1" dirty="0">
                <a:latin typeface="Courier New" pitchFamily="49" charset="0"/>
              </a:rPr>
              <a:t>  for (n = 0; n &lt; N; n++) {</a:t>
            </a:r>
          </a:p>
          <a:p>
            <a:pPr eaLnBrk="1" hangingPunct="1"/>
            <a:r>
              <a:rPr lang="en-US" sz="1800" b="1" dirty="0">
                <a:latin typeface="Courier New" pitchFamily="49" charset="0"/>
              </a:rPr>
              <a:t>    float </a:t>
            </a:r>
            <a:r>
              <a:rPr lang="en-US" sz="1800" b="1" dirty="0" err="1">
                <a:latin typeface="Courier New" pitchFamily="49" charset="0"/>
              </a:rPr>
              <a:t>expFhD</a:t>
            </a:r>
            <a:r>
              <a:rPr lang="en-US" sz="1800" b="1" dirty="0">
                <a:latin typeface="Courier New" pitchFamily="49" charset="0"/>
              </a:rPr>
              <a:t> = 2*PI*(</a:t>
            </a:r>
            <a:r>
              <a:rPr lang="en-US" sz="1800" b="1" dirty="0" err="1">
                <a:latin typeface="Courier New" pitchFamily="49" charset="0"/>
              </a:rPr>
              <a:t>kx</a:t>
            </a:r>
            <a:r>
              <a:rPr lang="en-US" sz="1800" b="1" dirty="0">
                <a:latin typeface="Courier New" pitchFamily="49" charset="0"/>
              </a:rPr>
              <a:t>[m]*x[n] + </a:t>
            </a:r>
            <a:r>
              <a:rPr lang="en-US" sz="1800" b="1" dirty="0" err="1">
                <a:latin typeface="Courier New" pitchFamily="49" charset="0"/>
              </a:rPr>
              <a:t>ky</a:t>
            </a:r>
            <a:r>
              <a:rPr lang="en-US" sz="1800" b="1" dirty="0">
                <a:latin typeface="Courier New" pitchFamily="49" charset="0"/>
              </a:rPr>
              <a:t>[m]*y[n] + </a:t>
            </a:r>
            <a:r>
              <a:rPr lang="en-US" sz="1800" b="1" dirty="0" err="1">
                <a:latin typeface="Courier New" pitchFamily="49" charset="0"/>
              </a:rPr>
              <a:t>kz</a:t>
            </a:r>
            <a:r>
              <a:rPr lang="en-US" sz="1800" b="1" dirty="0">
                <a:latin typeface="Courier New" pitchFamily="49" charset="0"/>
              </a:rPr>
              <a:t>[m]*z[n]);</a:t>
            </a:r>
          </a:p>
          <a:p>
            <a:pPr eaLnBrk="1" hangingPunct="1"/>
            <a:endParaRPr lang="en-US" sz="1800" b="1" dirty="0">
              <a:latin typeface="Courier New" pitchFamily="49" charset="0"/>
            </a:endParaRPr>
          </a:p>
          <a:p>
            <a:pPr eaLnBrk="1" hangingPunct="1"/>
            <a:r>
              <a:rPr lang="en-US" sz="1800" b="1" dirty="0">
                <a:latin typeface="Courier New" pitchFamily="49" charset="0"/>
              </a:rPr>
              <a:t>    float </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cos</a:t>
            </a:r>
            <a:r>
              <a:rPr lang="en-US" sz="1800" b="1" dirty="0">
                <a:latin typeface="Courier New" pitchFamily="49" charset="0"/>
              </a:rPr>
              <a:t>(</a:t>
            </a:r>
            <a:r>
              <a:rPr lang="en-US" sz="1800" b="1" dirty="0" err="1">
                <a:latin typeface="Courier New" pitchFamily="49" charset="0"/>
              </a:rPr>
              <a:t>expFhD</a:t>
            </a:r>
            <a:r>
              <a:rPr lang="en-US" sz="1800" b="1" dirty="0">
                <a:latin typeface="Courier New" pitchFamily="49" charset="0"/>
              </a:rPr>
              <a:t>);  float </a:t>
            </a:r>
            <a:r>
              <a:rPr lang="en-US" sz="1800" b="1" dirty="0" err="1">
                <a:latin typeface="Courier New" pitchFamily="49" charset="0"/>
              </a:rPr>
              <a:t>sArg</a:t>
            </a:r>
            <a:r>
              <a:rPr lang="en-US" sz="1800" b="1" dirty="0">
                <a:latin typeface="Courier New" pitchFamily="49" charset="0"/>
              </a:rPr>
              <a:t> = sin(</a:t>
            </a:r>
            <a:r>
              <a:rPr lang="en-US" sz="1800" b="1" dirty="0" err="1">
                <a:latin typeface="Courier New" pitchFamily="49" charset="0"/>
              </a:rPr>
              <a:t>expFhD</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rFhD</a:t>
            </a:r>
            <a:r>
              <a:rPr lang="en-US" sz="1800" b="1" dirty="0">
                <a:latin typeface="Courier New" pitchFamily="49" charset="0"/>
              </a:rPr>
              <a:t>[n] +=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r>
              <a:rPr lang="en-US" sz="1800" b="1" dirty="0" err="1">
                <a:latin typeface="Courier New" pitchFamily="49" charset="0"/>
              </a:rPr>
              <a:t>iFhD</a:t>
            </a:r>
            <a:r>
              <a:rPr lang="en-US" sz="1800" b="1" dirty="0">
                <a:latin typeface="Courier New" pitchFamily="49" charset="0"/>
              </a:rPr>
              <a:t>[n] +=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p>
          <a:p>
            <a:pPr eaLnBrk="1" hangingPunct="1"/>
            <a:r>
              <a:rPr lang="en-US" sz="1800" b="1" dirty="0">
                <a:latin typeface="Courier New" pitchFamily="49" charset="0"/>
              </a:rPr>
              <a:t>}</a:t>
            </a:r>
          </a:p>
        </p:txBody>
      </p:sp>
      <p:sp>
        <p:nvSpPr>
          <p:cNvPr id="6147" name="Text Box 6"/>
          <p:cNvSpPr txBox="1">
            <a:spLocks noChangeArrowheads="1"/>
          </p:cNvSpPr>
          <p:nvPr/>
        </p:nvSpPr>
        <p:spPr bwMode="auto">
          <a:xfrm>
            <a:off x="8610600" y="62484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1200">
                <a:latin typeface="Arial Narrow" pitchFamily="34" charset="0"/>
              </a:rPr>
              <a:t>6</a:t>
            </a:r>
          </a:p>
        </p:txBody>
      </p:sp>
      <p:sp>
        <p:nvSpPr>
          <p:cNvPr id="2" name="Title 1"/>
          <p:cNvSpPr>
            <a:spLocks noGrp="1"/>
          </p:cNvSpPr>
          <p:nvPr>
            <p:ph type="title"/>
          </p:nvPr>
        </p:nvSpPr>
        <p:spPr/>
        <p:txBody>
          <a:bodyPr/>
          <a:lstStyle/>
          <a:p>
            <a:r>
              <a:rPr lang="en-US" dirty="0"/>
              <a:t>First version of the F</a:t>
            </a:r>
            <a:r>
              <a:rPr lang="en-US" baseline="30000" dirty="0"/>
              <a:t>H</a:t>
            </a:r>
            <a:r>
              <a:rPr lang="en-US" dirty="0"/>
              <a:t>D kernel.</a:t>
            </a:r>
          </a:p>
        </p:txBody>
      </p:sp>
    </p:spTree>
    <p:extLst>
      <p:ext uri="{BB962C8B-B14F-4D97-AF65-F5344CB8AC3E}">
        <p14:creationId xmlns:p14="http://schemas.microsoft.com/office/powerpoint/2010/main" val="1029288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37322" y="762000"/>
            <a:ext cx="4572000" cy="61436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800" b="1" dirty="0">
                <a:latin typeface="Courier New" pitchFamily="49" charset="0"/>
              </a:rPr>
              <a:t>for (m = 0; m &lt; M; m++) {</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rMu</a:t>
            </a:r>
            <a:r>
              <a:rPr lang="en-US" sz="1800" b="1" dirty="0">
                <a:latin typeface="Courier New" pitchFamily="49" charset="0"/>
              </a:rPr>
              <a:t>[m] = </a:t>
            </a:r>
            <a:r>
              <a:rPr lang="en-US" sz="1800" b="1" dirty="0" err="1">
                <a:latin typeface="Courier New" pitchFamily="49" charset="0"/>
              </a:rPr>
              <a:t>rPhi</a:t>
            </a:r>
            <a:r>
              <a:rPr lang="en-US" sz="1800" b="1" dirty="0">
                <a:latin typeface="Courier New" pitchFamily="49" charset="0"/>
              </a:rPr>
              <a:t>[m]*</a:t>
            </a:r>
            <a:r>
              <a:rPr lang="en-US" sz="1800" b="1" dirty="0" err="1">
                <a:latin typeface="Courier New" pitchFamily="49" charset="0"/>
              </a:rPr>
              <a:t>rD</a:t>
            </a:r>
            <a:r>
              <a:rPr lang="en-US" sz="1800" b="1" dirty="0">
                <a:latin typeface="Courier New" pitchFamily="49" charset="0"/>
              </a:rPr>
              <a:t>[m] +</a:t>
            </a:r>
          </a:p>
          <a:p>
            <a:pPr eaLnBrk="1" hangingPunct="1"/>
            <a:r>
              <a:rPr lang="en-US" sz="1800" b="1" dirty="0">
                <a:latin typeface="Courier New" pitchFamily="49" charset="0"/>
              </a:rPr>
              <a:t>           </a:t>
            </a:r>
            <a:r>
              <a:rPr lang="en-US" sz="1800" b="1" dirty="0" err="1">
                <a:latin typeface="Courier New" pitchFamily="49" charset="0"/>
              </a:rPr>
              <a:t>iPhi</a:t>
            </a:r>
            <a:r>
              <a:rPr lang="en-US" sz="1800" b="1" dirty="0">
                <a:latin typeface="Courier New" pitchFamily="49" charset="0"/>
              </a:rPr>
              <a:t>[m]*</a:t>
            </a:r>
            <a:r>
              <a:rPr lang="en-US" sz="1800" b="1" dirty="0" err="1">
                <a:latin typeface="Courier New" pitchFamily="49" charset="0"/>
              </a:rPr>
              <a:t>iD</a:t>
            </a:r>
            <a:r>
              <a:rPr lang="en-US" sz="1800" b="1" dirty="0">
                <a:latin typeface="Courier New" pitchFamily="49" charset="0"/>
              </a:rPr>
              <a:t>[m];</a:t>
            </a:r>
          </a:p>
          <a:p>
            <a:pPr eaLnBrk="1" hangingPunct="1"/>
            <a:r>
              <a:rPr lang="en-US" sz="1800" b="1" dirty="0">
                <a:latin typeface="Courier New" pitchFamily="49" charset="0"/>
              </a:rPr>
              <a:t>  </a:t>
            </a:r>
            <a:r>
              <a:rPr lang="en-US" sz="1800" b="1" dirty="0" err="1">
                <a:latin typeface="Courier New" pitchFamily="49" charset="0"/>
              </a:rPr>
              <a:t>iMu</a:t>
            </a:r>
            <a:r>
              <a:rPr lang="en-US" sz="1800" b="1" dirty="0">
                <a:latin typeface="Courier New" pitchFamily="49" charset="0"/>
              </a:rPr>
              <a:t>[m] = </a:t>
            </a:r>
            <a:r>
              <a:rPr lang="en-US" sz="1800" b="1" dirty="0" err="1">
                <a:latin typeface="Courier New" pitchFamily="49" charset="0"/>
              </a:rPr>
              <a:t>rPhi</a:t>
            </a:r>
            <a:r>
              <a:rPr lang="en-US" sz="1800" b="1" dirty="0">
                <a:latin typeface="Courier New" pitchFamily="49" charset="0"/>
              </a:rPr>
              <a:t>[m]*</a:t>
            </a:r>
            <a:r>
              <a:rPr lang="en-US" sz="1800" b="1" dirty="0" err="1">
                <a:latin typeface="Courier New" pitchFamily="49" charset="0"/>
              </a:rPr>
              <a:t>iD</a:t>
            </a:r>
            <a:r>
              <a:rPr lang="en-US" sz="1800" b="1" dirty="0">
                <a:latin typeface="Courier New" pitchFamily="49" charset="0"/>
              </a:rPr>
              <a:t>[m] –</a:t>
            </a:r>
          </a:p>
          <a:p>
            <a:pPr eaLnBrk="1" hangingPunct="1"/>
            <a:r>
              <a:rPr lang="en-US" sz="1800" b="1" dirty="0">
                <a:latin typeface="Courier New" pitchFamily="49" charset="0"/>
              </a:rPr>
              <a:t>           </a:t>
            </a:r>
            <a:r>
              <a:rPr lang="en-US" sz="1800" b="1" dirty="0" err="1">
                <a:latin typeface="Courier New" pitchFamily="49" charset="0"/>
              </a:rPr>
              <a:t>iPhi</a:t>
            </a:r>
            <a:r>
              <a:rPr lang="en-US" sz="1800" b="1" dirty="0">
                <a:latin typeface="Courier New" pitchFamily="49" charset="0"/>
              </a:rPr>
              <a:t>[m]*</a:t>
            </a:r>
            <a:r>
              <a:rPr lang="en-US" sz="1800" b="1" dirty="0" err="1">
                <a:latin typeface="Courier New" pitchFamily="49" charset="0"/>
              </a:rPr>
              <a:t>rD</a:t>
            </a:r>
            <a:r>
              <a:rPr lang="en-US" sz="1800" b="1" dirty="0">
                <a:latin typeface="Courier New" pitchFamily="49" charset="0"/>
              </a:rPr>
              <a:t>[m];</a:t>
            </a:r>
          </a:p>
          <a:p>
            <a:pPr eaLnBrk="1" hangingPunct="1"/>
            <a:endParaRPr lang="en-US" sz="1800" b="1" dirty="0">
              <a:latin typeface="Courier New" pitchFamily="49" charset="0"/>
            </a:endParaRPr>
          </a:p>
          <a:p>
            <a:pPr eaLnBrk="1" hangingPunct="1"/>
            <a:r>
              <a:rPr lang="en-US" sz="1800" b="1" dirty="0">
                <a:latin typeface="Courier New" pitchFamily="49" charset="0"/>
              </a:rPr>
              <a:t>  for (n = 0; n &lt; N; n++) {</a:t>
            </a:r>
          </a:p>
          <a:p>
            <a:pPr eaLnBrk="1" hangingPunct="1"/>
            <a:r>
              <a:rPr lang="en-US" sz="1800" b="1" dirty="0">
                <a:latin typeface="Courier New" pitchFamily="49" charset="0"/>
              </a:rPr>
              <a:t>    </a:t>
            </a:r>
            <a:r>
              <a:rPr lang="en-US" sz="1800" b="1" dirty="0" err="1">
                <a:latin typeface="Courier New" pitchFamily="49" charset="0"/>
              </a:rPr>
              <a:t>expFhD</a:t>
            </a:r>
            <a:r>
              <a:rPr lang="en-US" sz="1800" b="1" dirty="0">
                <a:latin typeface="Courier New" pitchFamily="49" charset="0"/>
              </a:rPr>
              <a:t> = 2*PI*(</a:t>
            </a:r>
            <a:r>
              <a:rPr lang="en-US" sz="1800" b="1" dirty="0" err="1">
                <a:latin typeface="Courier New" pitchFamily="49" charset="0"/>
              </a:rPr>
              <a:t>kx</a:t>
            </a:r>
            <a:r>
              <a:rPr lang="en-US" sz="1800" b="1" dirty="0">
                <a:latin typeface="Courier New" pitchFamily="49" charset="0"/>
              </a:rPr>
              <a:t>[m]*x[n] +</a:t>
            </a:r>
          </a:p>
          <a:p>
            <a:pPr eaLnBrk="1" hangingPunct="1"/>
            <a:r>
              <a:rPr lang="en-US" sz="1800" b="1" dirty="0">
                <a:latin typeface="Courier New" pitchFamily="49" charset="0"/>
              </a:rPr>
              <a:t>                   </a:t>
            </a:r>
            <a:r>
              <a:rPr lang="en-US" sz="1800" b="1" dirty="0" err="1">
                <a:latin typeface="Courier New" pitchFamily="49" charset="0"/>
              </a:rPr>
              <a:t>ky</a:t>
            </a:r>
            <a:r>
              <a:rPr lang="en-US" sz="1800" b="1" dirty="0">
                <a:latin typeface="Courier New" pitchFamily="49" charset="0"/>
              </a:rPr>
              <a:t>[m]*y[n] +</a:t>
            </a:r>
          </a:p>
          <a:p>
            <a:pPr eaLnBrk="1" hangingPunct="1"/>
            <a:r>
              <a:rPr lang="en-US" sz="1800" b="1" dirty="0">
                <a:latin typeface="Courier New" pitchFamily="49" charset="0"/>
              </a:rPr>
              <a:t>                   </a:t>
            </a:r>
            <a:r>
              <a:rPr lang="en-US" sz="1800" b="1" dirty="0" err="1">
                <a:latin typeface="Courier New" pitchFamily="49" charset="0"/>
              </a:rPr>
              <a:t>kz</a:t>
            </a:r>
            <a:r>
              <a:rPr lang="en-US" sz="1800" b="1" dirty="0">
                <a:latin typeface="Courier New" pitchFamily="49" charset="0"/>
              </a:rPr>
              <a:t>[m]*z[n]);</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cos</a:t>
            </a:r>
            <a:r>
              <a:rPr lang="en-US" sz="1800" b="1" dirty="0">
                <a:latin typeface="Courier New" pitchFamily="49" charset="0"/>
              </a:rPr>
              <a:t>(</a:t>
            </a:r>
            <a:r>
              <a:rPr lang="en-US" sz="1800" b="1" dirty="0" err="1">
                <a:latin typeface="Courier New" pitchFamily="49" charset="0"/>
              </a:rPr>
              <a:t>expFhD</a:t>
            </a:r>
            <a:r>
              <a:rPr lang="en-US" sz="1800" b="1" dirty="0">
                <a:latin typeface="Courier New" pitchFamily="49" charset="0"/>
              </a:rPr>
              <a:t>);</a:t>
            </a:r>
          </a:p>
          <a:p>
            <a:pPr eaLnBrk="1" hangingPunct="1"/>
            <a:r>
              <a:rPr lang="en-US" sz="1800" b="1" dirty="0">
                <a:latin typeface="Courier New" pitchFamily="49" charset="0"/>
              </a:rPr>
              <a:t>    </a:t>
            </a:r>
            <a:r>
              <a:rPr lang="en-US" sz="1800" b="1" dirty="0" err="1">
                <a:latin typeface="Courier New" pitchFamily="49" charset="0"/>
              </a:rPr>
              <a:t>sArg</a:t>
            </a:r>
            <a:r>
              <a:rPr lang="en-US" sz="1800" b="1" dirty="0">
                <a:latin typeface="Courier New" pitchFamily="49" charset="0"/>
              </a:rPr>
              <a:t> = sin(</a:t>
            </a:r>
            <a:r>
              <a:rPr lang="en-US" sz="1800" b="1" dirty="0" err="1">
                <a:latin typeface="Courier New" pitchFamily="49" charset="0"/>
              </a:rPr>
              <a:t>expFhD</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rFhD</a:t>
            </a:r>
            <a:r>
              <a:rPr lang="en-US" sz="1800" b="1" dirty="0">
                <a:latin typeface="Courier New" pitchFamily="49" charset="0"/>
              </a:rPr>
              <a:t>[n] +=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a:t>
            </a:r>
          </a:p>
          <a:p>
            <a:pPr eaLnBrk="1" hangingPunct="1"/>
            <a:r>
              <a:rPr lang="en-US" sz="1800" b="1" dirty="0">
                <a:latin typeface="Courier New" pitchFamily="49" charset="0"/>
              </a:rPr>
              <a:t>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r>
              <a:rPr lang="en-US" sz="1800" b="1" dirty="0" err="1">
                <a:latin typeface="Courier New" pitchFamily="49" charset="0"/>
              </a:rPr>
              <a:t>iFhD</a:t>
            </a:r>
            <a:r>
              <a:rPr lang="en-US" sz="1800" b="1" dirty="0">
                <a:latin typeface="Courier New" pitchFamily="49" charset="0"/>
              </a:rPr>
              <a:t>[n] +=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a:t>
            </a:r>
          </a:p>
          <a:p>
            <a:pPr eaLnBrk="1" hangingPunct="1"/>
            <a:r>
              <a:rPr lang="en-US" sz="1800" b="1" dirty="0">
                <a:latin typeface="Courier New" pitchFamily="49" charset="0"/>
              </a:rPr>
              <a:t>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p>
          <a:p>
            <a:pPr eaLnBrk="1" hangingPunct="1"/>
            <a:r>
              <a:rPr lang="en-US" sz="1800" b="1" dirty="0">
                <a:latin typeface="Courier New" pitchFamily="49" charset="0"/>
              </a:rPr>
              <a:t>}	</a:t>
            </a:r>
          </a:p>
          <a:p>
            <a:pPr algn="ctr" eaLnBrk="1" hangingPunct="1"/>
            <a:r>
              <a:rPr lang="en-US" sz="1800" b="1" dirty="0">
                <a:latin typeface="Courier New" pitchFamily="49" charset="0"/>
              </a:rPr>
              <a:t>(a) F</a:t>
            </a:r>
            <a:r>
              <a:rPr lang="en-US" sz="1800" b="1" baseline="30000" dirty="0">
                <a:latin typeface="Courier New" pitchFamily="49" charset="0"/>
              </a:rPr>
              <a:t>H</a:t>
            </a:r>
            <a:r>
              <a:rPr lang="en-US" sz="1800" b="1" dirty="0">
                <a:latin typeface="Courier New" pitchFamily="49" charset="0"/>
              </a:rPr>
              <a:t>D computation</a:t>
            </a:r>
          </a:p>
        </p:txBody>
      </p:sp>
      <p:sp>
        <p:nvSpPr>
          <p:cNvPr id="7171" name="Text Box 5"/>
          <p:cNvSpPr txBox="1">
            <a:spLocks noChangeArrowheads="1"/>
          </p:cNvSpPr>
          <p:nvPr/>
        </p:nvSpPr>
        <p:spPr bwMode="auto">
          <a:xfrm>
            <a:off x="4609322" y="762000"/>
            <a:ext cx="4572000" cy="61436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800" b="1" dirty="0">
                <a:latin typeface="Courier New" pitchFamily="49" charset="0"/>
              </a:rPr>
              <a:t>for (m = 0; m &lt; M; m++) {</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rMu</a:t>
            </a:r>
            <a:r>
              <a:rPr lang="en-US" sz="1800" b="1" dirty="0">
                <a:latin typeface="Courier New" pitchFamily="49" charset="0"/>
              </a:rPr>
              <a:t>[m] = </a:t>
            </a:r>
            <a:r>
              <a:rPr lang="en-US" sz="1800" b="1" dirty="0" err="1">
                <a:latin typeface="Courier New" pitchFamily="49" charset="0"/>
              </a:rPr>
              <a:t>rPhi</a:t>
            </a:r>
            <a:r>
              <a:rPr lang="en-US" sz="1800" b="1" dirty="0">
                <a:latin typeface="Courier New" pitchFamily="49" charset="0"/>
              </a:rPr>
              <a:t>[m]*</a:t>
            </a:r>
            <a:r>
              <a:rPr lang="en-US" sz="1800" b="1" dirty="0" err="1">
                <a:latin typeface="Courier New" pitchFamily="49" charset="0"/>
              </a:rPr>
              <a:t>rD</a:t>
            </a:r>
            <a:r>
              <a:rPr lang="en-US" sz="1800" b="1" dirty="0">
                <a:latin typeface="Courier New" pitchFamily="49" charset="0"/>
              </a:rPr>
              <a:t>[m] +</a:t>
            </a:r>
          </a:p>
          <a:p>
            <a:pPr eaLnBrk="1" hangingPunct="1"/>
            <a:r>
              <a:rPr lang="en-US" sz="1800" b="1" dirty="0">
                <a:latin typeface="Courier New" pitchFamily="49" charset="0"/>
              </a:rPr>
              <a:t>           </a:t>
            </a:r>
            <a:r>
              <a:rPr lang="en-US" sz="1800" b="1" dirty="0" err="1">
                <a:latin typeface="Courier New" pitchFamily="49" charset="0"/>
              </a:rPr>
              <a:t>iPhi</a:t>
            </a:r>
            <a:r>
              <a:rPr lang="en-US" sz="1800" b="1" dirty="0">
                <a:latin typeface="Courier New" pitchFamily="49" charset="0"/>
              </a:rPr>
              <a:t>[m]*</a:t>
            </a:r>
            <a:r>
              <a:rPr lang="en-US" sz="1800" b="1" dirty="0" err="1">
                <a:latin typeface="Courier New" pitchFamily="49" charset="0"/>
              </a:rPr>
              <a:t>iD</a:t>
            </a:r>
            <a:r>
              <a:rPr lang="en-US" sz="1800" b="1" dirty="0">
                <a:latin typeface="Courier New" pitchFamily="49" charset="0"/>
              </a:rPr>
              <a:t>[m];</a:t>
            </a:r>
          </a:p>
          <a:p>
            <a:pPr eaLnBrk="1" hangingPunct="1"/>
            <a:r>
              <a:rPr lang="en-US" sz="1800" b="1" dirty="0">
                <a:latin typeface="Courier New" pitchFamily="49" charset="0"/>
              </a:rPr>
              <a:t>  </a:t>
            </a:r>
            <a:r>
              <a:rPr lang="en-US" sz="1800" b="1" dirty="0" err="1">
                <a:latin typeface="Courier New" pitchFamily="49" charset="0"/>
              </a:rPr>
              <a:t>iMu</a:t>
            </a:r>
            <a:r>
              <a:rPr lang="en-US" sz="1800" b="1" dirty="0">
                <a:latin typeface="Courier New" pitchFamily="49" charset="0"/>
              </a:rPr>
              <a:t>[m] = </a:t>
            </a:r>
            <a:r>
              <a:rPr lang="en-US" sz="1800" b="1" dirty="0" err="1">
                <a:latin typeface="Courier New" pitchFamily="49" charset="0"/>
              </a:rPr>
              <a:t>rPhi</a:t>
            </a:r>
            <a:r>
              <a:rPr lang="en-US" sz="1800" b="1" dirty="0">
                <a:latin typeface="Courier New" pitchFamily="49" charset="0"/>
              </a:rPr>
              <a:t>[m]*</a:t>
            </a:r>
            <a:r>
              <a:rPr lang="en-US" sz="1800" b="1" dirty="0" err="1">
                <a:latin typeface="Courier New" pitchFamily="49" charset="0"/>
              </a:rPr>
              <a:t>iD</a:t>
            </a:r>
            <a:r>
              <a:rPr lang="en-US" sz="1800" b="1" dirty="0">
                <a:latin typeface="Courier New" pitchFamily="49" charset="0"/>
              </a:rPr>
              <a:t>[m] –</a:t>
            </a:r>
          </a:p>
          <a:p>
            <a:pPr eaLnBrk="1" hangingPunct="1"/>
            <a:r>
              <a:rPr lang="en-US" sz="1800" b="1" dirty="0">
                <a:latin typeface="Courier New" pitchFamily="49" charset="0"/>
              </a:rPr>
              <a:t>           </a:t>
            </a:r>
            <a:r>
              <a:rPr lang="en-US" sz="1800" b="1" dirty="0" err="1">
                <a:latin typeface="Courier New" pitchFamily="49" charset="0"/>
              </a:rPr>
              <a:t>iPhi</a:t>
            </a:r>
            <a:r>
              <a:rPr lang="en-US" sz="1800" b="1" dirty="0">
                <a:latin typeface="Courier New" pitchFamily="49" charset="0"/>
              </a:rPr>
              <a:t>[m]*</a:t>
            </a:r>
            <a:r>
              <a:rPr lang="en-US" sz="1800" b="1" dirty="0" err="1">
                <a:latin typeface="Courier New" pitchFamily="49" charset="0"/>
              </a:rPr>
              <a:t>rD</a:t>
            </a:r>
            <a:r>
              <a:rPr lang="en-US" sz="1800" b="1" dirty="0">
                <a:latin typeface="Courier New" pitchFamily="49" charset="0"/>
              </a:rPr>
              <a:t>[m];</a:t>
            </a:r>
          </a:p>
          <a:p>
            <a:pPr eaLnBrk="1" hangingPunct="1"/>
            <a:r>
              <a:rPr lang="en-US" sz="1800" b="1" dirty="0">
                <a:latin typeface="Courier New" pitchFamily="49" charset="0"/>
              </a:rPr>
              <a:t>}</a:t>
            </a:r>
          </a:p>
          <a:p>
            <a:pPr eaLnBrk="1" hangingPunct="1"/>
            <a:r>
              <a:rPr lang="en-US" sz="1800" b="1" dirty="0">
                <a:latin typeface="Courier New" pitchFamily="49" charset="0"/>
              </a:rPr>
              <a:t>for (m = 0; m &lt; M; m++) {</a:t>
            </a:r>
          </a:p>
          <a:p>
            <a:pPr eaLnBrk="1" hangingPunct="1"/>
            <a:r>
              <a:rPr lang="en-US" sz="1800" b="1" dirty="0">
                <a:latin typeface="Courier New" pitchFamily="49" charset="0"/>
              </a:rPr>
              <a:t>  for (n = 0; n &lt; N; n++) {</a:t>
            </a:r>
          </a:p>
          <a:p>
            <a:pPr eaLnBrk="1" hangingPunct="1"/>
            <a:r>
              <a:rPr lang="en-US" sz="1800" b="1" dirty="0">
                <a:latin typeface="Courier New" pitchFamily="49" charset="0"/>
              </a:rPr>
              <a:t>    </a:t>
            </a:r>
            <a:r>
              <a:rPr lang="en-US" sz="1800" b="1" dirty="0" err="1">
                <a:latin typeface="Courier New" pitchFamily="49" charset="0"/>
              </a:rPr>
              <a:t>expFhD</a:t>
            </a:r>
            <a:r>
              <a:rPr lang="en-US" sz="1800" b="1" dirty="0">
                <a:latin typeface="Courier New" pitchFamily="49" charset="0"/>
              </a:rPr>
              <a:t> = 2*PI*(</a:t>
            </a:r>
            <a:r>
              <a:rPr lang="en-US" sz="1800" b="1" dirty="0" err="1">
                <a:latin typeface="Courier New" pitchFamily="49" charset="0"/>
              </a:rPr>
              <a:t>kx</a:t>
            </a:r>
            <a:r>
              <a:rPr lang="en-US" sz="1800" b="1" dirty="0">
                <a:latin typeface="Courier New" pitchFamily="49" charset="0"/>
              </a:rPr>
              <a:t>[m]*x[n] +</a:t>
            </a:r>
          </a:p>
          <a:p>
            <a:pPr eaLnBrk="1" hangingPunct="1"/>
            <a:r>
              <a:rPr lang="en-US" sz="1800" b="1" dirty="0">
                <a:latin typeface="Courier New" pitchFamily="49" charset="0"/>
              </a:rPr>
              <a:t>                   </a:t>
            </a:r>
            <a:r>
              <a:rPr lang="en-US" sz="1800" b="1" dirty="0" err="1">
                <a:latin typeface="Courier New" pitchFamily="49" charset="0"/>
              </a:rPr>
              <a:t>ky</a:t>
            </a:r>
            <a:r>
              <a:rPr lang="en-US" sz="1800" b="1" dirty="0">
                <a:latin typeface="Courier New" pitchFamily="49" charset="0"/>
              </a:rPr>
              <a:t>[m]*y[n] +</a:t>
            </a:r>
          </a:p>
          <a:p>
            <a:pPr eaLnBrk="1" hangingPunct="1"/>
            <a:r>
              <a:rPr lang="en-US" sz="1800" b="1" dirty="0">
                <a:latin typeface="Courier New" pitchFamily="49" charset="0"/>
              </a:rPr>
              <a:t>                   </a:t>
            </a:r>
            <a:r>
              <a:rPr lang="en-US" sz="1800" b="1" dirty="0" err="1">
                <a:latin typeface="Courier New" pitchFamily="49" charset="0"/>
              </a:rPr>
              <a:t>kz</a:t>
            </a:r>
            <a:r>
              <a:rPr lang="en-US" sz="1800" b="1" dirty="0">
                <a:latin typeface="Courier New" pitchFamily="49" charset="0"/>
              </a:rPr>
              <a:t>[m]*z[n]);</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cArg</a:t>
            </a:r>
            <a:r>
              <a:rPr lang="en-US" sz="1800" b="1" dirty="0">
                <a:latin typeface="Courier New" pitchFamily="49" charset="0"/>
              </a:rPr>
              <a:t> = </a:t>
            </a:r>
            <a:r>
              <a:rPr lang="en-US" sz="1800" b="1" dirty="0" err="1">
                <a:latin typeface="Courier New" pitchFamily="49" charset="0"/>
              </a:rPr>
              <a:t>cos</a:t>
            </a:r>
            <a:r>
              <a:rPr lang="en-US" sz="1800" b="1" dirty="0">
                <a:latin typeface="Courier New" pitchFamily="49" charset="0"/>
              </a:rPr>
              <a:t>(</a:t>
            </a:r>
            <a:r>
              <a:rPr lang="en-US" sz="1800" b="1" dirty="0" err="1">
                <a:latin typeface="Courier New" pitchFamily="49" charset="0"/>
              </a:rPr>
              <a:t>expFhD</a:t>
            </a:r>
            <a:r>
              <a:rPr lang="en-US" sz="1800" b="1" dirty="0">
                <a:latin typeface="Courier New" pitchFamily="49" charset="0"/>
              </a:rPr>
              <a:t>);</a:t>
            </a:r>
          </a:p>
          <a:p>
            <a:pPr eaLnBrk="1" hangingPunct="1"/>
            <a:r>
              <a:rPr lang="en-US" sz="1800" b="1" dirty="0">
                <a:latin typeface="Courier New" pitchFamily="49" charset="0"/>
              </a:rPr>
              <a:t>    </a:t>
            </a:r>
            <a:r>
              <a:rPr lang="en-US" sz="1800" b="1" dirty="0" err="1">
                <a:latin typeface="Courier New" pitchFamily="49" charset="0"/>
              </a:rPr>
              <a:t>sArg</a:t>
            </a:r>
            <a:r>
              <a:rPr lang="en-US" sz="1800" b="1" dirty="0">
                <a:latin typeface="Courier New" pitchFamily="49" charset="0"/>
              </a:rPr>
              <a:t> = sin(</a:t>
            </a:r>
            <a:r>
              <a:rPr lang="en-US" sz="1800" b="1" dirty="0" err="1">
                <a:latin typeface="Courier New" pitchFamily="49" charset="0"/>
              </a:rPr>
              <a:t>expFhD</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rFhD</a:t>
            </a:r>
            <a:r>
              <a:rPr lang="en-US" sz="1800" b="1" dirty="0">
                <a:latin typeface="Courier New" pitchFamily="49" charset="0"/>
              </a:rPr>
              <a:t>[n] +=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a:t>
            </a:r>
          </a:p>
          <a:p>
            <a:pPr eaLnBrk="1" hangingPunct="1"/>
            <a:r>
              <a:rPr lang="en-US" sz="1800" b="1" dirty="0">
                <a:latin typeface="Courier New" pitchFamily="49" charset="0"/>
              </a:rPr>
              <a:t>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r>
              <a:rPr lang="en-US" sz="1800" b="1" dirty="0" err="1">
                <a:latin typeface="Courier New" pitchFamily="49" charset="0"/>
              </a:rPr>
              <a:t>iFhD</a:t>
            </a:r>
            <a:r>
              <a:rPr lang="en-US" sz="1800" b="1" dirty="0">
                <a:latin typeface="Courier New" pitchFamily="49" charset="0"/>
              </a:rPr>
              <a:t>[n] +=  </a:t>
            </a:r>
            <a:r>
              <a:rPr lang="en-US" sz="1800" b="1" dirty="0" err="1">
                <a:latin typeface="Courier New" pitchFamily="49" charset="0"/>
              </a:rPr>
              <a:t>iMu</a:t>
            </a:r>
            <a:r>
              <a:rPr lang="en-US" sz="1800" b="1" dirty="0">
                <a:latin typeface="Courier New" pitchFamily="49" charset="0"/>
              </a:rPr>
              <a:t>[m]*</a:t>
            </a:r>
            <a:r>
              <a:rPr lang="en-US" sz="1800" b="1" dirty="0" err="1">
                <a:latin typeface="Courier New" pitchFamily="49" charset="0"/>
              </a:rPr>
              <a:t>cArg</a:t>
            </a:r>
            <a:r>
              <a:rPr lang="en-US" sz="1800" b="1" dirty="0">
                <a:latin typeface="Courier New" pitchFamily="49" charset="0"/>
              </a:rPr>
              <a:t> +</a:t>
            </a:r>
          </a:p>
          <a:p>
            <a:pPr eaLnBrk="1" hangingPunct="1"/>
            <a:r>
              <a:rPr lang="en-US" sz="1800" b="1" dirty="0">
                <a:latin typeface="Courier New" pitchFamily="49" charset="0"/>
              </a:rPr>
              <a:t>                </a:t>
            </a:r>
            <a:r>
              <a:rPr lang="en-US" sz="1800" b="1" dirty="0" err="1">
                <a:latin typeface="Courier New" pitchFamily="49" charset="0"/>
              </a:rPr>
              <a:t>rMu</a:t>
            </a:r>
            <a:r>
              <a:rPr lang="en-US" sz="1800" b="1" dirty="0">
                <a:latin typeface="Courier New" pitchFamily="49" charset="0"/>
              </a:rPr>
              <a:t>[m]*</a:t>
            </a:r>
            <a:r>
              <a:rPr lang="en-US" sz="1800" b="1" dirty="0" err="1">
                <a:latin typeface="Courier New" pitchFamily="49" charset="0"/>
              </a:rPr>
              <a:t>sArg</a:t>
            </a:r>
            <a:r>
              <a:rPr lang="en-US" sz="1800" b="1" dirty="0">
                <a:latin typeface="Courier New" pitchFamily="49" charset="0"/>
              </a:rPr>
              <a:t>;</a:t>
            </a:r>
          </a:p>
          <a:p>
            <a:pPr eaLnBrk="1" hangingPunct="1"/>
            <a:r>
              <a:rPr lang="en-US" sz="1800" b="1" dirty="0">
                <a:latin typeface="Courier New" pitchFamily="49" charset="0"/>
              </a:rPr>
              <a:t>  }</a:t>
            </a:r>
          </a:p>
          <a:p>
            <a:pPr eaLnBrk="1" hangingPunct="1"/>
            <a:r>
              <a:rPr lang="en-US" sz="1800" b="1" dirty="0">
                <a:latin typeface="Courier New" pitchFamily="49" charset="0"/>
              </a:rPr>
              <a:t>}	(b) after loop fission</a:t>
            </a:r>
          </a:p>
        </p:txBody>
      </p:sp>
      <p:sp>
        <p:nvSpPr>
          <p:cNvPr id="2" name="Title 1"/>
          <p:cNvSpPr>
            <a:spLocks noGrp="1"/>
          </p:cNvSpPr>
          <p:nvPr>
            <p:ph type="title"/>
          </p:nvPr>
        </p:nvSpPr>
        <p:spPr>
          <a:xfrm>
            <a:off x="647715" y="1"/>
            <a:ext cx="7923213" cy="838200"/>
          </a:xfrm>
        </p:spPr>
        <p:txBody>
          <a:bodyPr/>
          <a:lstStyle/>
          <a:p>
            <a:r>
              <a:rPr lang="en-US" dirty="0" smtClean="0"/>
              <a:t>Loop Fission</a:t>
            </a:r>
            <a:endParaRPr lang="en-US" dirty="0"/>
          </a:p>
        </p:txBody>
      </p:sp>
    </p:spTree>
    <p:extLst>
      <p:ext uri="{BB962C8B-B14F-4D97-AF65-F5344CB8AC3E}">
        <p14:creationId xmlns:p14="http://schemas.microsoft.com/office/powerpoint/2010/main" val="3120367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304800" y="3124200"/>
            <a:ext cx="8839200" cy="20240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800" b="1" dirty="0">
                <a:latin typeface="Courier New" pitchFamily="49" charset="0"/>
              </a:rPr>
              <a:t>__global__ void </a:t>
            </a:r>
            <a:r>
              <a:rPr lang="en-US" sz="1800" b="1" dirty="0" err="1">
                <a:latin typeface="Courier New" pitchFamily="49" charset="0"/>
              </a:rPr>
              <a:t>cmpMu</a:t>
            </a:r>
            <a:r>
              <a:rPr lang="en-US" sz="1800" b="1" dirty="0">
                <a:latin typeface="Courier New" pitchFamily="49" charset="0"/>
              </a:rPr>
              <a:t>(float* </a:t>
            </a:r>
            <a:r>
              <a:rPr lang="en-US" sz="1800" b="1" dirty="0" err="1">
                <a:latin typeface="Courier New" pitchFamily="49" charset="0"/>
              </a:rPr>
              <a:t>rPhi</a:t>
            </a:r>
            <a:r>
              <a:rPr lang="en-US" sz="1800" b="1" dirty="0">
                <a:latin typeface="Courier New" pitchFamily="49" charset="0"/>
              </a:rPr>
              <a:t>, </a:t>
            </a:r>
            <a:r>
              <a:rPr lang="en-US" sz="1800" b="1" dirty="0" err="1">
                <a:latin typeface="Courier New" pitchFamily="49" charset="0"/>
              </a:rPr>
              <a:t>iPhi</a:t>
            </a:r>
            <a:r>
              <a:rPr lang="en-US" sz="1800" b="1" dirty="0">
                <a:latin typeface="Courier New" pitchFamily="49" charset="0"/>
              </a:rPr>
              <a:t>, </a:t>
            </a:r>
            <a:r>
              <a:rPr lang="en-US" sz="1800" b="1" dirty="0" err="1">
                <a:latin typeface="Courier New" pitchFamily="49" charset="0"/>
              </a:rPr>
              <a:t>rD</a:t>
            </a:r>
            <a:r>
              <a:rPr lang="en-US" sz="1800" b="1" dirty="0">
                <a:latin typeface="Courier New" pitchFamily="49" charset="0"/>
              </a:rPr>
              <a:t>, </a:t>
            </a:r>
            <a:r>
              <a:rPr lang="en-US" sz="1800" b="1" dirty="0" err="1">
                <a:latin typeface="Courier New" pitchFamily="49" charset="0"/>
              </a:rPr>
              <a:t>iD</a:t>
            </a:r>
            <a:r>
              <a:rPr lang="en-US" sz="1800" b="1" dirty="0">
                <a:latin typeface="Courier New" pitchFamily="49" charset="0"/>
              </a:rPr>
              <a:t>, </a:t>
            </a:r>
            <a:r>
              <a:rPr lang="en-US" sz="1800" b="1" dirty="0" err="1">
                <a:latin typeface="Courier New" pitchFamily="49" charset="0"/>
              </a:rPr>
              <a:t>rMu</a:t>
            </a:r>
            <a:r>
              <a:rPr lang="en-US" sz="1800" b="1" dirty="0">
                <a:latin typeface="Courier New" pitchFamily="49" charset="0"/>
              </a:rPr>
              <a:t>, </a:t>
            </a:r>
            <a:r>
              <a:rPr lang="en-US" sz="1800" b="1" dirty="0" err="1">
                <a:latin typeface="Courier New" pitchFamily="49" charset="0"/>
              </a:rPr>
              <a:t>iMu</a:t>
            </a:r>
            <a:r>
              <a:rPr lang="en-US" sz="1800" b="1" dirty="0">
                <a:latin typeface="Courier New" pitchFamily="49" charset="0"/>
              </a:rPr>
              <a:t>)</a:t>
            </a:r>
          </a:p>
          <a:p>
            <a:pPr eaLnBrk="1" hangingPunct="1"/>
            <a:r>
              <a:rPr lang="en-US" sz="1800" b="1" dirty="0">
                <a:latin typeface="Courier New" pitchFamily="49" charset="0"/>
              </a:rPr>
              <a:t>{ </a:t>
            </a:r>
          </a:p>
          <a:p>
            <a:pPr eaLnBrk="1" hangingPunct="1"/>
            <a:r>
              <a:rPr lang="en-US" sz="1800" b="1" dirty="0">
                <a:latin typeface="Courier New" pitchFamily="49" charset="0"/>
              </a:rPr>
              <a:t>  </a:t>
            </a:r>
            <a:r>
              <a:rPr lang="en-US" sz="1800" b="1" dirty="0" err="1">
                <a:latin typeface="Courier New" pitchFamily="49" charset="0"/>
              </a:rPr>
              <a:t>int</a:t>
            </a:r>
            <a:r>
              <a:rPr lang="en-US" sz="1800" b="1" dirty="0">
                <a:latin typeface="Courier New" pitchFamily="49" charset="0"/>
              </a:rPr>
              <a:t> m = </a:t>
            </a:r>
            <a:r>
              <a:rPr lang="en-US" sz="1800" b="1" dirty="0" err="1">
                <a:latin typeface="Courier New" pitchFamily="49" charset="0"/>
              </a:rPr>
              <a:t>blockIdx.x</a:t>
            </a:r>
            <a:r>
              <a:rPr lang="en-US" sz="1800" b="1" dirty="0">
                <a:latin typeface="Courier New" pitchFamily="49" charset="0"/>
              </a:rPr>
              <a:t> * MU_THREAEDS_PER_BLOCK + </a:t>
            </a:r>
            <a:r>
              <a:rPr lang="en-US" sz="1800" b="1" dirty="0" err="1">
                <a:latin typeface="Courier New" pitchFamily="49" charset="0"/>
              </a:rPr>
              <a:t>threadIdx.x</a:t>
            </a:r>
            <a:r>
              <a:rPr lang="en-US" sz="1800" b="1" dirty="0">
                <a:latin typeface="Courier New" pitchFamily="49" charset="0"/>
              </a:rPr>
              <a:t>;</a:t>
            </a:r>
          </a:p>
          <a:p>
            <a:pPr eaLnBrk="1" hangingPunct="1"/>
            <a:endParaRPr lang="en-US" sz="1800" b="1" dirty="0">
              <a:latin typeface="Courier New" pitchFamily="49" charset="0"/>
            </a:endParaRPr>
          </a:p>
          <a:p>
            <a:pPr eaLnBrk="1" hangingPunct="1"/>
            <a:r>
              <a:rPr lang="en-US" sz="1800" b="1" dirty="0">
                <a:latin typeface="Courier New" pitchFamily="49" charset="0"/>
              </a:rPr>
              <a:t>  </a:t>
            </a:r>
            <a:r>
              <a:rPr lang="en-US" sz="1800" b="1" dirty="0" err="1">
                <a:latin typeface="Courier New" pitchFamily="49" charset="0"/>
              </a:rPr>
              <a:t>rMu</a:t>
            </a:r>
            <a:r>
              <a:rPr lang="en-US" sz="1800" b="1" dirty="0">
                <a:latin typeface="Courier New" pitchFamily="49" charset="0"/>
              </a:rPr>
              <a:t>[m] = </a:t>
            </a:r>
            <a:r>
              <a:rPr lang="en-US" sz="1800" b="1" dirty="0" err="1">
                <a:latin typeface="Courier New" pitchFamily="49" charset="0"/>
              </a:rPr>
              <a:t>rPhi</a:t>
            </a:r>
            <a:r>
              <a:rPr lang="en-US" sz="1800" b="1" dirty="0">
                <a:latin typeface="Courier New" pitchFamily="49" charset="0"/>
              </a:rPr>
              <a:t>[m]*</a:t>
            </a:r>
            <a:r>
              <a:rPr lang="en-US" sz="1800" b="1" dirty="0" err="1">
                <a:latin typeface="Courier New" pitchFamily="49" charset="0"/>
              </a:rPr>
              <a:t>rD</a:t>
            </a:r>
            <a:r>
              <a:rPr lang="en-US" sz="1800" b="1" dirty="0">
                <a:latin typeface="Courier New" pitchFamily="49" charset="0"/>
              </a:rPr>
              <a:t>[m] + </a:t>
            </a:r>
            <a:r>
              <a:rPr lang="en-US" sz="1800" b="1" dirty="0" err="1">
                <a:latin typeface="Courier New" pitchFamily="49" charset="0"/>
              </a:rPr>
              <a:t>iPhi</a:t>
            </a:r>
            <a:r>
              <a:rPr lang="en-US" sz="1800" b="1" dirty="0">
                <a:latin typeface="Courier New" pitchFamily="49" charset="0"/>
              </a:rPr>
              <a:t>[m]*</a:t>
            </a:r>
            <a:r>
              <a:rPr lang="en-US" sz="1800" b="1" dirty="0" err="1">
                <a:latin typeface="Courier New" pitchFamily="49" charset="0"/>
              </a:rPr>
              <a:t>iD</a:t>
            </a:r>
            <a:r>
              <a:rPr lang="en-US" sz="1800" b="1" dirty="0">
                <a:latin typeface="Courier New" pitchFamily="49" charset="0"/>
              </a:rPr>
              <a:t>[m];</a:t>
            </a:r>
          </a:p>
          <a:p>
            <a:pPr eaLnBrk="1" hangingPunct="1"/>
            <a:r>
              <a:rPr lang="en-US" sz="1800" b="1" dirty="0">
                <a:latin typeface="Courier New" pitchFamily="49" charset="0"/>
              </a:rPr>
              <a:t>  </a:t>
            </a:r>
            <a:r>
              <a:rPr lang="en-US" sz="1800" b="1" dirty="0" err="1">
                <a:latin typeface="Courier New" pitchFamily="49" charset="0"/>
              </a:rPr>
              <a:t>iMu</a:t>
            </a:r>
            <a:r>
              <a:rPr lang="en-US" sz="1800" b="1" dirty="0">
                <a:latin typeface="Courier New" pitchFamily="49" charset="0"/>
              </a:rPr>
              <a:t>[m] = </a:t>
            </a:r>
            <a:r>
              <a:rPr lang="en-US" sz="1800" b="1" dirty="0" err="1">
                <a:latin typeface="Courier New" pitchFamily="49" charset="0"/>
              </a:rPr>
              <a:t>rPhi</a:t>
            </a:r>
            <a:r>
              <a:rPr lang="en-US" sz="1800" b="1" dirty="0">
                <a:latin typeface="Courier New" pitchFamily="49" charset="0"/>
              </a:rPr>
              <a:t>[m]*</a:t>
            </a:r>
            <a:r>
              <a:rPr lang="en-US" sz="1800" b="1" dirty="0" err="1">
                <a:latin typeface="Courier New" pitchFamily="49" charset="0"/>
              </a:rPr>
              <a:t>iD</a:t>
            </a:r>
            <a:r>
              <a:rPr lang="en-US" sz="1800" b="1" dirty="0">
                <a:latin typeface="Courier New" pitchFamily="49" charset="0"/>
              </a:rPr>
              <a:t>[m] – </a:t>
            </a:r>
            <a:r>
              <a:rPr lang="en-US" sz="1800" b="1" dirty="0" err="1">
                <a:latin typeface="Courier New" pitchFamily="49" charset="0"/>
              </a:rPr>
              <a:t>iPhi</a:t>
            </a:r>
            <a:r>
              <a:rPr lang="en-US" sz="1800" b="1" dirty="0">
                <a:latin typeface="Courier New" pitchFamily="49" charset="0"/>
              </a:rPr>
              <a:t>[m]*</a:t>
            </a:r>
            <a:r>
              <a:rPr lang="en-US" sz="1800" b="1" dirty="0" err="1">
                <a:latin typeface="Courier New" pitchFamily="49" charset="0"/>
              </a:rPr>
              <a:t>rD</a:t>
            </a:r>
            <a:r>
              <a:rPr lang="en-US" sz="1800" b="1" dirty="0">
                <a:latin typeface="Courier New" pitchFamily="49" charset="0"/>
              </a:rPr>
              <a:t>[m];</a:t>
            </a:r>
          </a:p>
          <a:p>
            <a:pPr eaLnBrk="1" hangingPunct="1"/>
            <a:r>
              <a:rPr lang="en-US" sz="1800" b="1" dirty="0">
                <a:latin typeface="Courier New" pitchFamily="49" charset="0"/>
              </a:rPr>
              <a:t>}</a:t>
            </a:r>
          </a:p>
        </p:txBody>
      </p:sp>
      <p:sp>
        <p:nvSpPr>
          <p:cNvPr id="2" name="Title 1"/>
          <p:cNvSpPr>
            <a:spLocks noGrp="1"/>
          </p:cNvSpPr>
          <p:nvPr>
            <p:ph type="title"/>
          </p:nvPr>
        </p:nvSpPr>
        <p:spPr/>
        <p:txBody>
          <a:bodyPr/>
          <a:lstStyle/>
          <a:p>
            <a:r>
              <a:rPr lang="en-US" dirty="0" err="1"/>
              <a:t>cmpMu</a:t>
            </a:r>
            <a:r>
              <a:rPr lang="en-US" dirty="0"/>
              <a:t> kernel</a:t>
            </a:r>
          </a:p>
        </p:txBody>
      </p:sp>
    </p:spTree>
    <p:extLst>
      <p:ext uri="{BB962C8B-B14F-4D97-AF65-F5344CB8AC3E}">
        <p14:creationId xmlns:p14="http://schemas.microsoft.com/office/powerpoint/2010/main" val="1493372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bg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FFFFFF"/>
      </a:dk2>
      <a:lt2>
        <a:srgbClr val="FFCC33"/>
      </a:lt2>
      <a:accent1>
        <a:srgbClr val="FF6633"/>
      </a:accent1>
      <a:accent2>
        <a:srgbClr val="B9D300"/>
      </a:accent2>
      <a:accent3>
        <a:srgbClr val="FFFFFF"/>
      </a:accent3>
      <a:accent4>
        <a:srgbClr val="000000"/>
      </a:accent4>
      <a:accent5>
        <a:srgbClr val="FFB8AD"/>
      </a:accent5>
      <a:accent6>
        <a:srgbClr val="A7BF00"/>
      </a:accent6>
      <a:hlink>
        <a:srgbClr val="62BD19"/>
      </a:hlink>
      <a:folHlink>
        <a:srgbClr val="993399"/>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bg1"/>
            </a:solidFill>
            <a:effectLst/>
            <a:latin typeface="Times New Roman" charset="0"/>
          </a:defRPr>
        </a:defPPr>
      </a:lstStyle>
    </a:lnDef>
  </a:objectDefaults>
  <a:extraClrSchemeLst>
    <a:extraClrScheme>
      <a:clrScheme name="Custom Design 1">
        <a:dk1>
          <a:srgbClr val="000000"/>
        </a:dk1>
        <a:lt1>
          <a:srgbClr val="FFFFFF"/>
        </a:lt1>
        <a:dk2>
          <a:srgbClr val="FFFFFF"/>
        </a:dk2>
        <a:lt2>
          <a:srgbClr val="FFCC33"/>
        </a:lt2>
        <a:accent1>
          <a:srgbClr val="FF6633"/>
        </a:accent1>
        <a:accent2>
          <a:srgbClr val="B9D300"/>
        </a:accent2>
        <a:accent3>
          <a:srgbClr val="FFFFFF"/>
        </a:accent3>
        <a:accent4>
          <a:srgbClr val="000000"/>
        </a:accent4>
        <a:accent5>
          <a:srgbClr val="FFB8AD"/>
        </a:accent5>
        <a:accent6>
          <a:srgbClr val="A7BF00"/>
        </a:accent6>
        <a:hlink>
          <a:srgbClr val="62BD19"/>
        </a:hlink>
        <a:folHlink>
          <a:srgbClr val="9933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5958040C243B47934B331ABABBB60A" ma:contentTypeVersion="0" ma:contentTypeDescription="Create a new document." ma:contentTypeScope="" ma:versionID="161d8e412e6d3cb302c24d310324e98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99EBFF-8B7B-4253-98CF-854456A9B8A9}"/>
</file>

<file path=customXml/itemProps2.xml><?xml version="1.0" encoding="utf-8"?>
<ds:datastoreItem xmlns:ds="http://schemas.openxmlformats.org/officeDocument/2006/customXml" ds:itemID="{C6278F9E-7AB6-4AF8-8DCA-82B7CEA0A5F5}"/>
</file>

<file path=customXml/itemProps3.xml><?xml version="1.0" encoding="utf-8"?>
<ds:datastoreItem xmlns:ds="http://schemas.openxmlformats.org/officeDocument/2006/customXml" ds:itemID="{E13333AC-19A3-4C43-AB6B-C716E3AB2709}"/>
</file>

<file path=docProps/app.xml><?xml version="1.0" encoding="utf-8"?>
<Properties xmlns="http://schemas.openxmlformats.org/officeDocument/2006/extended-properties" xmlns:vt="http://schemas.openxmlformats.org/officeDocument/2006/docPropsVTypes">
  <TotalTime>28268</TotalTime>
  <Words>3767</Words>
  <Application>Microsoft Office PowerPoint</Application>
  <PresentationFormat>On-screen Show (4:3)</PresentationFormat>
  <Paragraphs>506</Paragraphs>
  <Slides>23</Slides>
  <Notes>16</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26" baseType="lpstr">
      <vt:lpstr>Default Design</vt:lpstr>
      <vt:lpstr>Custom Design</vt:lpstr>
      <vt:lpstr>Microsoft Equation 3.0</vt:lpstr>
      <vt:lpstr>ECE408 / CS483  Applied Parallel Programming   Lecture 22:  Application Case Study – Advanced MRI Reconstruction</vt:lpstr>
      <vt:lpstr>Objective</vt:lpstr>
      <vt:lpstr>Non-Cartiesian MRI Scan</vt:lpstr>
      <vt:lpstr>Non-Cartesian Scan </vt:lpstr>
      <vt:lpstr>An Iterative Solver Based Apparch to Image Reconstruction</vt:lpstr>
      <vt:lpstr>Computation of Q and FHD</vt:lpstr>
      <vt:lpstr>First version of the FHD kernel.</vt:lpstr>
      <vt:lpstr>Loop Fission</vt:lpstr>
      <vt:lpstr>cmpMu kernel</vt:lpstr>
      <vt:lpstr>Second option of the FHD kernel </vt:lpstr>
      <vt:lpstr>Loop interchange of the FHD computation</vt:lpstr>
      <vt:lpstr>Third option of the FHD kernel </vt:lpstr>
      <vt:lpstr>Using registers to reduce memory accesses in the FHD kernel  </vt:lpstr>
      <vt:lpstr>Chunking k-space data to fit into constant memory</vt:lpstr>
      <vt:lpstr>Revised FHD Kernel – Constant Memory</vt:lpstr>
      <vt:lpstr>Constant Memory Layout Consideration</vt:lpstr>
      <vt:lpstr>Host Code with Adjusted Constant Memory Layout</vt:lpstr>
      <vt:lpstr>Adjusted k-space data constant memory layout in the FHD kernel</vt:lpstr>
      <vt:lpstr>Using Hardware __sin() and __cos()</vt:lpstr>
      <vt:lpstr>Validating Reconstructed Image Using Peak Signal-to-Noise Ratio</vt:lpstr>
      <vt:lpstr>PowerPoint Presentation</vt:lpstr>
      <vt:lpstr>Component and Whole-Application Speedup</vt:lpstr>
      <vt:lpstr>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498AL  Lecture 4:  GPU as part of the PC Architecture</dc:title>
  <dc:creator>Wen-mei Hwu</dc:creator>
  <cp:lastModifiedBy>Wen-mei Hwu</cp:lastModifiedBy>
  <cp:revision>70</cp:revision>
  <dcterms:created xsi:type="dcterms:W3CDTF">2010-02-09T04:41:45Z</dcterms:created>
  <dcterms:modified xsi:type="dcterms:W3CDTF">2012-11-07T16:10:28Z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0x0101006D5958040C243B47934B331ABABBB60A</vt:lpwstr>
  </property>
</Properties>
</file>